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57" r:id="rId3"/>
    <p:sldId id="258" r:id="rId4"/>
    <p:sldId id="262" r:id="rId5"/>
    <p:sldId id="259" r:id="rId6"/>
    <p:sldId id="266" r:id="rId7"/>
    <p:sldId id="263" r:id="rId8"/>
    <p:sldId id="260" r:id="rId9"/>
    <p:sldId id="261" r:id="rId10"/>
    <p:sldId id="264" r:id="rId11"/>
    <p:sldId id="288" r:id="rId12"/>
    <p:sldId id="265" r:id="rId13"/>
    <p:sldId id="274" r:id="rId14"/>
    <p:sldId id="287" r:id="rId15"/>
    <p:sldId id="275" r:id="rId16"/>
    <p:sldId id="276" r:id="rId17"/>
    <p:sldId id="268" r:id="rId18"/>
    <p:sldId id="279" r:id="rId19"/>
    <p:sldId id="280" r:id="rId20"/>
    <p:sldId id="281" r:id="rId21"/>
    <p:sldId id="282" r:id="rId22"/>
    <p:sldId id="271" r:id="rId23"/>
    <p:sldId id="283" r:id="rId24"/>
    <p:sldId id="272" r:id="rId25"/>
    <p:sldId id="284" r:id="rId26"/>
    <p:sldId id="285" r:id="rId27"/>
    <p:sldId id="273" r:id="rId28"/>
    <p:sldId id="286" r:id="rId29"/>
  </p:sldIdLst>
  <p:sldSz cx="12192000" cy="6858000"/>
  <p:notesSz cx="9940925" cy="6808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notesViewPr>
    <p:cSldViewPr snapToGrid="0">
      <p:cViewPr varScale="1">
        <p:scale>
          <a:sx n="84" d="100"/>
          <a:sy n="84" d="100"/>
        </p:scale>
        <p:origin x="2160"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7DCC4C-45E0-47BF-86B4-A0D2F1FB672C}"/>
              </a:ext>
            </a:extLst>
          </p:cNvPr>
          <p:cNvSpPr>
            <a:spLocks noGrp="1"/>
          </p:cNvSpPr>
          <p:nvPr>
            <p:ph type="hdr" sz="quarter"/>
          </p:nvPr>
        </p:nvSpPr>
        <p:spPr>
          <a:xfrm>
            <a:off x="0" y="0"/>
            <a:ext cx="4307734" cy="341622"/>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31E192C-3D3E-47BB-B970-48B8C809862A}"/>
              </a:ext>
            </a:extLst>
          </p:cNvPr>
          <p:cNvSpPr>
            <a:spLocks noGrp="1"/>
          </p:cNvSpPr>
          <p:nvPr>
            <p:ph type="dt" sz="quarter" idx="1"/>
          </p:nvPr>
        </p:nvSpPr>
        <p:spPr>
          <a:xfrm>
            <a:off x="5630891" y="0"/>
            <a:ext cx="4307734" cy="341622"/>
          </a:xfrm>
          <a:prstGeom prst="rect">
            <a:avLst/>
          </a:prstGeom>
        </p:spPr>
        <p:txBody>
          <a:bodyPr vert="horz" lIns="91440" tIns="45720" rIns="91440" bIns="45720" rtlCol="0"/>
          <a:lstStyle>
            <a:lvl1pPr algn="r">
              <a:defRPr sz="1200"/>
            </a:lvl1pPr>
          </a:lstStyle>
          <a:p>
            <a:fld id="{EEA63E1F-016C-4595-8FA1-F00A16375730}" type="datetimeFigureOut">
              <a:rPr lang="en-GB" smtClean="0"/>
              <a:t>30/03/2022</a:t>
            </a:fld>
            <a:endParaRPr lang="en-GB"/>
          </a:p>
        </p:txBody>
      </p:sp>
      <p:sp>
        <p:nvSpPr>
          <p:cNvPr id="4" name="Footer Placeholder 3">
            <a:extLst>
              <a:ext uri="{FF2B5EF4-FFF2-40B4-BE49-F238E27FC236}">
                <a16:creationId xmlns:a16="http://schemas.microsoft.com/office/drawing/2014/main" id="{22DD3C3B-799A-49E8-A521-3873DB245234}"/>
              </a:ext>
            </a:extLst>
          </p:cNvPr>
          <p:cNvSpPr>
            <a:spLocks noGrp="1"/>
          </p:cNvSpPr>
          <p:nvPr>
            <p:ph type="ftr" sz="quarter" idx="2"/>
          </p:nvPr>
        </p:nvSpPr>
        <p:spPr>
          <a:xfrm>
            <a:off x="0" y="6467167"/>
            <a:ext cx="4307734" cy="34162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942720B-6FAC-466E-A447-178A7A8EC9F4}"/>
              </a:ext>
            </a:extLst>
          </p:cNvPr>
          <p:cNvSpPr>
            <a:spLocks noGrp="1"/>
          </p:cNvSpPr>
          <p:nvPr>
            <p:ph type="sldNum" sz="quarter" idx="3"/>
          </p:nvPr>
        </p:nvSpPr>
        <p:spPr>
          <a:xfrm>
            <a:off x="5630891" y="6467167"/>
            <a:ext cx="4307734" cy="341621"/>
          </a:xfrm>
          <a:prstGeom prst="rect">
            <a:avLst/>
          </a:prstGeom>
        </p:spPr>
        <p:txBody>
          <a:bodyPr vert="horz" lIns="91440" tIns="45720" rIns="91440" bIns="45720" rtlCol="0" anchor="b"/>
          <a:lstStyle>
            <a:lvl1pPr algn="r">
              <a:defRPr sz="1200"/>
            </a:lvl1pPr>
          </a:lstStyle>
          <a:p>
            <a:fld id="{213F8F79-E9C1-46BC-A3FA-C4E9CF6F79C6}" type="slidenum">
              <a:rPr lang="en-GB" smtClean="0"/>
              <a:t>‹#›</a:t>
            </a:fld>
            <a:endParaRPr lang="en-GB"/>
          </a:p>
        </p:txBody>
      </p:sp>
    </p:spTree>
    <p:extLst>
      <p:ext uri="{BB962C8B-B14F-4D97-AF65-F5344CB8AC3E}">
        <p14:creationId xmlns:p14="http://schemas.microsoft.com/office/powerpoint/2010/main" val="26384593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ADDB97D-FFCB-4BFA-B24D-D75847D358B7}"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1A2A6-22C5-4261-8286-B00B4289C3C4}"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31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DB97D-FFCB-4BFA-B24D-D75847D358B7}"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423609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DB97D-FFCB-4BFA-B24D-D75847D358B7}"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1A2A6-22C5-4261-8286-B00B4289C3C4}"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474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DB97D-FFCB-4BFA-B24D-D75847D358B7}"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184021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DB97D-FFCB-4BFA-B24D-D75847D358B7}"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91A2A6-22C5-4261-8286-B00B4289C3C4}"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146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DDB97D-FFCB-4BFA-B24D-D75847D358B7}" type="datetimeFigureOut">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171792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DDB97D-FFCB-4BFA-B24D-D75847D358B7}" type="datetimeFigureOut">
              <a:rPr lang="en-GB" smtClean="0"/>
              <a:t>30/03/2022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21123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DDB97D-FFCB-4BFA-B24D-D75847D358B7}" type="datetimeFigureOut">
              <a:rPr lang="en-GB" smtClean="0"/>
              <a:t>30/03/2022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50705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DB97D-FFCB-4BFA-B24D-D75847D358B7}" type="datetimeFigureOut">
              <a:rPr lang="en-GB" smtClean="0"/>
              <a:t>30/03/2022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333170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DDB97D-FFCB-4BFA-B24D-D75847D358B7}" type="datetimeFigureOut">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1A2A6-22C5-4261-8286-B00B4289C3C4}" type="slidenum">
              <a:rPr lang="en-GB" smtClean="0"/>
              <a:t>‹#›</a:t>
            </a:fld>
            <a:endParaRPr lang="en-GB"/>
          </a:p>
        </p:txBody>
      </p:sp>
    </p:spTree>
    <p:extLst>
      <p:ext uri="{BB962C8B-B14F-4D97-AF65-F5344CB8AC3E}">
        <p14:creationId xmlns:p14="http://schemas.microsoft.com/office/powerpoint/2010/main" val="3735417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DDB97D-FFCB-4BFA-B24D-D75847D358B7}" type="datetimeFigureOut">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91A2A6-22C5-4261-8286-B00B4289C3C4}"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19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ADDB97D-FFCB-4BFA-B24D-D75847D358B7}" type="datetimeFigureOut">
              <a:rPr lang="en-GB" smtClean="0"/>
              <a:t>30/03/2022</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E91A2A6-22C5-4261-8286-B00B4289C3C4}"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7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ntitledto.co.uk/" TargetMode="External"/><Relationship Id="rId2" Type="http://schemas.openxmlformats.org/officeDocument/2006/relationships/hyperlink" Target="http://www.citizensadvice.org.uk/" TargetMode="External"/><Relationship Id="rId1" Type="http://schemas.openxmlformats.org/officeDocument/2006/relationships/slideLayout" Target="../slideLayouts/slideLayout2.xml"/><Relationship Id="rId4" Type="http://schemas.openxmlformats.org/officeDocument/2006/relationships/hyperlink" Target="http://www.disability.co.u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6F9C7-B31B-44EC-9896-746700910BF8}"/>
              </a:ext>
            </a:extLst>
          </p:cNvPr>
          <p:cNvSpPr>
            <a:spLocks noGrp="1"/>
          </p:cNvSpPr>
          <p:nvPr>
            <p:ph type="ctrTitle"/>
          </p:nvPr>
        </p:nvSpPr>
        <p:spPr/>
        <p:txBody>
          <a:bodyPr>
            <a:normAutofit fontScale="90000"/>
          </a:bodyPr>
          <a:lstStyle/>
          <a:p>
            <a:pPr algn="ctr"/>
            <a:r>
              <a:rPr lang="en-GB" sz="5400" dirty="0"/>
              <a:t>All you need to know about benefits for your </a:t>
            </a:r>
            <a:r>
              <a:rPr lang="en-GB" sz="5400" dirty="0" smtClean="0"/>
              <a:t>young person</a:t>
            </a:r>
            <a:endParaRPr lang="en-GB" dirty="0"/>
          </a:p>
        </p:txBody>
      </p:sp>
      <p:sp>
        <p:nvSpPr>
          <p:cNvPr id="3" name="Subtitle 2">
            <a:extLst>
              <a:ext uri="{FF2B5EF4-FFF2-40B4-BE49-F238E27FC236}">
                <a16:creationId xmlns:a16="http://schemas.microsoft.com/office/drawing/2014/main" id="{10D6A49C-1711-4554-9EC3-CBC72ACD04D4}"/>
              </a:ext>
            </a:extLst>
          </p:cNvPr>
          <p:cNvSpPr>
            <a:spLocks noGrp="1"/>
          </p:cNvSpPr>
          <p:nvPr>
            <p:ph type="subTitle" idx="1"/>
          </p:nvPr>
        </p:nvSpPr>
        <p:spPr/>
        <p:txBody>
          <a:bodyPr>
            <a:normAutofit/>
          </a:bodyPr>
          <a:lstStyle/>
          <a:p>
            <a:pPr algn="ctr"/>
            <a:r>
              <a:rPr lang="en-GB" sz="2800" smtClean="0"/>
              <a:t>March </a:t>
            </a:r>
            <a:r>
              <a:rPr lang="en-GB" sz="2800" dirty="0"/>
              <a:t>2022</a:t>
            </a:r>
          </a:p>
        </p:txBody>
      </p:sp>
    </p:spTree>
    <p:extLst>
      <p:ext uri="{BB962C8B-B14F-4D97-AF65-F5344CB8AC3E}">
        <p14:creationId xmlns:p14="http://schemas.microsoft.com/office/powerpoint/2010/main" val="3687634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7C18-D166-4B70-AE27-870711EB5114}"/>
              </a:ext>
            </a:extLst>
          </p:cNvPr>
          <p:cNvSpPr>
            <a:spLocks noGrp="1"/>
          </p:cNvSpPr>
          <p:nvPr>
            <p:ph type="title"/>
          </p:nvPr>
        </p:nvSpPr>
        <p:spPr/>
        <p:txBody>
          <a:bodyPr/>
          <a:lstStyle/>
          <a:p>
            <a:r>
              <a:rPr lang="en-GB" dirty="0"/>
              <a:t>Universal credit</a:t>
            </a:r>
          </a:p>
        </p:txBody>
      </p:sp>
      <p:sp>
        <p:nvSpPr>
          <p:cNvPr id="3" name="Content Placeholder 2">
            <a:extLst>
              <a:ext uri="{FF2B5EF4-FFF2-40B4-BE49-F238E27FC236}">
                <a16:creationId xmlns:a16="http://schemas.microsoft.com/office/drawing/2014/main" id="{8FB31082-DF7A-4336-9E3D-03033781137B}"/>
              </a:ext>
            </a:extLst>
          </p:cNvPr>
          <p:cNvSpPr>
            <a:spLocks noGrp="1"/>
          </p:cNvSpPr>
          <p:nvPr>
            <p:ph idx="1"/>
          </p:nvPr>
        </p:nvSpPr>
        <p:spPr>
          <a:xfrm>
            <a:off x="1024128" y="1911927"/>
            <a:ext cx="9720073" cy="4664364"/>
          </a:xfrm>
        </p:spPr>
        <p:txBody>
          <a:bodyPr>
            <a:normAutofit/>
          </a:bodyPr>
          <a:lstStyle/>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Over 16s who are not working and would have difficulty working because of illness or disability can claim Universal Credit themselves</a:t>
            </a: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However, </a:t>
            </a:r>
            <a:r>
              <a:rPr lang="en-GB" b="1" spc="-10" dirty="0">
                <a:solidFill>
                  <a:srgbClr val="252728"/>
                </a:solidFill>
                <a:effectLst/>
                <a:ea typeface="Times New Roman" panose="02020603050405020304" pitchFamily="18" charset="0"/>
              </a:rPr>
              <a:t>you can’t claim </a:t>
            </a:r>
            <a:r>
              <a:rPr lang="en-GB" spc="-10" dirty="0">
                <a:solidFill>
                  <a:srgbClr val="252728"/>
                </a:solidFill>
                <a:effectLst/>
                <a:ea typeface="Times New Roman" panose="02020603050405020304" pitchFamily="18" charset="0"/>
              </a:rPr>
              <a:t>Child Benefit, or a child element or disabled child element in Child Tax Credit or Universal Credit, in respect of a young person at the same time as they claim UC</a:t>
            </a:r>
            <a:endParaRPr lang="en-GB" spc="-10" dirty="0">
              <a:solidFill>
                <a:srgbClr val="252728"/>
              </a:solidFill>
              <a:ea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If your young person cannot work because of their disability, they will need to go through a work capability assessment in order to be exempt from work-seeking requirements</a:t>
            </a: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Even if your young person claims UC, you can still be their appointee for the benefit, if that is necessary (that means you would be responsible for making the claim and reporting all changes of circumstances).</a:t>
            </a:r>
            <a:endParaRPr lang="en-GB" dirty="0">
              <a:effectLst/>
              <a:ea typeface="Times New Roman" panose="02020603050405020304" pitchFamily="18" charset="0"/>
            </a:endParaRPr>
          </a:p>
        </p:txBody>
      </p:sp>
    </p:spTree>
    <p:extLst>
      <p:ext uri="{BB962C8B-B14F-4D97-AF65-F5344CB8AC3E}">
        <p14:creationId xmlns:p14="http://schemas.microsoft.com/office/powerpoint/2010/main" val="113762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55893-41D2-4DBA-B89F-60594F067B50}"/>
              </a:ext>
            </a:extLst>
          </p:cNvPr>
          <p:cNvSpPr>
            <a:spLocks noGrp="1"/>
          </p:cNvSpPr>
          <p:nvPr>
            <p:ph idx="1"/>
          </p:nvPr>
        </p:nvSpPr>
        <p:spPr>
          <a:xfrm>
            <a:off x="1024128" y="1671782"/>
            <a:ext cx="9720073" cy="4637578"/>
          </a:xfrm>
        </p:spPr>
        <p:txBody>
          <a:bodyPr>
            <a:normAutofit/>
          </a:bodyPr>
          <a:lstStyle/>
          <a:p>
            <a:pPr>
              <a:lnSpc>
                <a:spcPts val="1800"/>
              </a:lnSpc>
              <a:spcBef>
                <a:spcPts val="1050"/>
              </a:spcBef>
              <a:spcAft>
                <a:spcPts val="1050"/>
              </a:spcAft>
              <a:buFont typeface="Arial" panose="020B0604020202020204" pitchFamily="34" charset="0"/>
              <a:buChar char="•"/>
            </a:pPr>
            <a:r>
              <a:rPr lang="en-GB" sz="2400" spc="-10" dirty="0">
                <a:solidFill>
                  <a:srgbClr val="252728"/>
                </a:solidFill>
                <a:ea typeface="Times New Roman" panose="02020603050405020304" pitchFamily="18" charset="0"/>
              </a:rPr>
              <a:t>It’s good to keep in mind that c</a:t>
            </a:r>
            <a:r>
              <a:rPr lang="en-GB" sz="2400" spc="-10" dirty="0">
                <a:solidFill>
                  <a:srgbClr val="252728"/>
                </a:solidFill>
                <a:effectLst/>
                <a:ea typeface="Times New Roman" panose="02020603050405020304" pitchFamily="18" charset="0"/>
              </a:rPr>
              <a:t>ontinuing to claim for your child up until their 20</a:t>
            </a:r>
            <a:r>
              <a:rPr lang="en-GB" sz="2400" spc="-10" baseline="30000" dirty="0">
                <a:solidFill>
                  <a:srgbClr val="252728"/>
                </a:solidFill>
                <a:effectLst/>
                <a:ea typeface="Times New Roman" panose="02020603050405020304" pitchFamily="18" charset="0"/>
              </a:rPr>
              <a:t>th</a:t>
            </a:r>
            <a:r>
              <a:rPr lang="en-GB" sz="2400" spc="-10" dirty="0">
                <a:solidFill>
                  <a:srgbClr val="252728"/>
                </a:solidFill>
                <a:effectLst/>
                <a:ea typeface="Times New Roman" panose="02020603050405020304" pitchFamily="18" charset="0"/>
              </a:rPr>
              <a:t> birthday if they are </a:t>
            </a:r>
            <a:r>
              <a:rPr lang="en-GB" sz="2400" spc="-10" dirty="0">
                <a:solidFill>
                  <a:srgbClr val="252728"/>
                </a:solidFill>
                <a:ea typeface="Times New Roman" panose="02020603050405020304" pitchFamily="18" charset="0"/>
              </a:rPr>
              <a:t>in full-time education (as long as they were enrolled on the course before they were 19) </a:t>
            </a:r>
            <a:r>
              <a:rPr lang="en-GB" sz="2400" spc="-10" dirty="0">
                <a:solidFill>
                  <a:srgbClr val="252728"/>
                </a:solidFill>
                <a:effectLst/>
                <a:ea typeface="Times New Roman" panose="02020603050405020304" pitchFamily="18" charset="0"/>
              </a:rPr>
              <a:t>could be worth more money overall than your child claiming UC</a:t>
            </a:r>
          </a:p>
          <a:p>
            <a:pPr>
              <a:lnSpc>
                <a:spcPts val="1800"/>
              </a:lnSpc>
              <a:spcBef>
                <a:spcPts val="1050"/>
              </a:spcBef>
              <a:spcAft>
                <a:spcPts val="1050"/>
              </a:spcAft>
              <a:buFont typeface="Arial" panose="020B0604020202020204" pitchFamily="34" charset="0"/>
              <a:buChar char="•"/>
            </a:pPr>
            <a:r>
              <a:rPr lang="en-GB" sz="2400" dirty="0"/>
              <a:t>You might need to get advice about how much you would get in different situations by using a benefit calculator or you could seek advice from your local citizens advice bureau or disability information service</a:t>
            </a:r>
          </a:p>
          <a:p>
            <a:pPr>
              <a:lnSpc>
                <a:spcPts val="1800"/>
              </a:lnSpc>
              <a:spcBef>
                <a:spcPts val="1050"/>
              </a:spcBef>
              <a:spcAft>
                <a:spcPts val="1050"/>
              </a:spcAft>
              <a:buFont typeface="Arial" panose="020B0604020202020204" pitchFamily="34" charset="0"/>
              <a:buChar char="•"/>
            </a:pPr>
            <a:r>
              <a:rPr lang="en-GB" sz="2400" dirty="0"/>
              <a:t>CAB – </a:t>
            </a:r>
            <a:r>
              <a:rPr lang="en-GB" sz="2400" dirty="0">
                <a:hlinkClick r:id="rId2"/>
              </a:rPr>
              <a:t>www.citizensadvice.org.uk</a:t>
            </a:r>
            <a:endParaRPr lang="en-GB" sz="2400" dirty="0"/>
          </a:p>
          <a:p>
            <a:pPr>
              <a:lnSpc>
                <a:spcPts val="1800"/>
              </a:lnSpc>
              <a:spcBef>
                <a:spcPts val="1050"/>
              </a:spcBef>
              <a:spcAft>
                <a:spcPts val="1050"/>
              </a:spcAft>
              <a:buFont typeface="Arial" panose="020B0604020202020204" pitchFamily="34" charset="0"/>
              <a:buChar char="•"/>
            </a:pPr>
            <a:r>
              <a:rPr lang="en-GB" sz="2400" dirty="0"/>
              <a:t>Benefits calculator – </a:t>
            </a:r>
            <a:r>
              <a:rPr lang="en-GB" sz="2400" dirty="0">
                <a:hlinkClick r:id="rId3"/>
              </a:rPr>
              <a:t>www.entitledto.co.uk</a:t>
            </a:r>
            <a:r>
              <a:rPr lang="en-GB" sz="2400" dirty="0"/>
              <a:t> </a:t>
            </a:r>
          </a:p>
          <a:p>
            <a:pPr>
              <a:lnSpc>
                <a:spcPts val="1800"/>
              </a:lnSpc>
              <a:spcBef>
                <a:spcPts val="1050"/>
              </a:spcBef>
              <a:spcAft>
                <a:spcPts val="1050"/>
              </a:spcAft>
              <a:buFont typeface="Arial" panose="020B0604020202020204" pitchFamily="34" charset="0"/>
              <a:buChar char="•"/>
            </a:pPr>
            <a:r>
              <a:rPr lang="en-GB" sz="2400" dirty="0"/>
              <a:t>Disability information service – </a:t>
            </a:r>
            <a:r>
              <a:rPr lang="en-GB" sz="2400" dirty="0">
                <a:hlinkClick r:id="rId4"/>
              </a:rPr>
              <a:t>www.disability.co.uk</a:t>
            </a:r>
            <a:r>
              <a:rPr lang="en-GB" sz="2400" dirty="0"/>
              <a:t> </a:t>
            </a:r>
          </a:p>
          <a:p>
            <a:endParaRPr lang="en-GB" dirty="0"/>
          </a:p>
        </p:txBody>
      </p:sp>
    </p:spTree>
    <p:extLst>
      <p:ext uri="{BB962C8B-B14F-4D97-AF65-F5344CB8AC3E}">
        <p14:creationId xmlns:p14="http://schemas.microsoft.com/office/powerpoint/2010/main" val="655607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DC64B-5C9B-4F94-8138-EE780B680E73}"/>
              </a:ext>
            </a:extLst>
          </p:cNvPr>
          <p:cNvSpPr>
            <a:spLocks noGrp="1"/>
          </p:cNvSpPr>
          <p:nvPr>
            <p:ph type="title"/>
          </p:nvPr>
        </p:nvSpPr>
        <p:spPr/>
        <p:txBody>
          <a:bodyPr/>
          <a:lstStyle/>
          <a:p>
            <a:r>
              <a:rPr lang="en-GB" dirty="0"/>
              <a:t>Work capability assessment</a:t>
            </a:r>
          </a:p>
        </p:txBody>
      </p:sp>
      <p:sp>
        <p:nvSpPr>
          <p:cNvPr id="3" name="Content Placeholder 2">
            <a:extLst>
              <a:ext uri="{FF2B5EF4-FFF2-40B4-BE49-F238E27FC236}">
                <a16:creationId xmlns:a16="http://schemas.microsoft.com/office/drawing/2014/main" id="{593FED35-9D71-4DF8-8606-9D4020505D6C}"/>
              </a:ext>
            </a:extLst>
          </p:cNvPr>
          <p:cNvSpPr>
            <a:spLocks noGrp="1"/>
          </p:cNvSpPr>
          <p:nvPr>
            <p:ph idx="1"/>
          </p:nvPr>
        </p:nvSpPr>
        <p:spPr>
          <a:xfrm>
            <a:off x="1024128" y="1773382"/>
            <a:ext cx="9720073" cy="4535978"/>
          </a:xfrm>
        </p:spPr>
        <p:txBody>
          <a:bodyPr>
            <a:normAutofit/>
          </a:bodyPr>
          <a:lstStyle/>
          <a:p>
            <a:pPr>
              <a:lnSpc>
                <a:spcPts val="1800"/>
              </a:lnSpc>
              <a:spcBef>
                <a:spcPts val="1050"/>
              </a:spcBef>
              <a:spcAft>
                <a:spcPts val="1050"/>
              </a:spcAft>
              <a:buFont typeface="Arial" panose="020B0604020202020204" pitchFamily="34" charset="0"/>
              <a:buChar char="•"/>
            </a:pPr>
            <a:r>
              <a:rPr lang="en-GB" sz="2400" spc="-10" dirty="0">
                <a:solidFill>
                  <a:srgbClr val="252728"/>
                </a:solidFill>
                <a:effectLst/>
                <a:ea typeface="Times New Roman" panose="02020603050405020304" pitchFamily="18" charset="0"/>
              </a:rPr>
              <a:t>The assessment is a points-based scheme which consists of a questionnaire and (in most cases) a medical assessment</a:t>
            </a:r>
          </a:p>
          <a:p>
            <a:pPr>
              <a:lnSpc>
                <a:spcPts val="1800"/>
              </a:lnSpc>
              <a:spcBef>
                <a:spcPts val="1050"/>
              </a:spcBef>
              <a:spcAft>
                <a:spcPts val="1050"/>
              </a:spcAft>
              <a:buFont typeface="Arial" panose="020B0604020202020204" pitchFamily="34" charset="0"/>
              <a:buChar char="•"/>
            </a:pPr>
            <a:r>
              <a:rPr lang="en-GB" sz="2400" spc="-10" dirty="0">
                <a:solidFill>
                  <a:srgbClr val="252728"/>
                </a:solidFill>
                <a:effectLst/>
                <a:ea typeface="Times New Roman" panose="02020603050405020304" pitchFamily="18" charset="0"/>
              </a:rPr>
              <a:t>If you get a score of less than 15 in the ‘limited capability for work test’ then you are deemed </a:t>
            </a:r>
            <a:r>
              <a:rPr lang="en-GB" sz="2400" spc="-10" dirty="0">
                <a:solidFill>
                  <a:srgbClr val="252728"/>
                </a:solidFill>
                <a:ea typeface="Times New Roman" panose="02020603050405020304" pitchFamily="18" charset="0"/>
              </a:rPr>
              <a:t>u</a:t>
            </a:r>
            <a:r>
              <a:rPr lang="en-GB" sz="2400" spc="-10" dirty="0">
                <a:solidFill>
                  <a:srgbClr val="252728"/>
                </a:solidFill>
                <a:effectLst/>
                <a:ea typeface="Times New Roman" panose="02020603050405020304" pitchFamily="18" charset="0"/>
              </a:rPr>
              <a:t>nable to work</a:t>
            </a:r>
          </a:p>
          <a:p>
            <a:pPr>
              <a:lnSpc>
                <a:spcPts val="1800"/>
              </a:lnSpc>
              <a:spcBef>
                <a:spcPts val="1050"/>
              </a:spcBef>
              <a:spcAft>
                <a:spcPts val="1050"/>
              </a:spcAft>
              <a:buFont typeface="Arial" panose="020B0604020202020204" pitchFamily="34" charset="0"/>
              <a:buChar char="•"/>
            </a:pPr>
            <a:r>
              <a:rPr lang="en-GB" sz="2400" spc="-10" dirty="0">
                <a:solidFill>
                  <a:srgbClr val="252728"/>
                </a:solidFill>
                <a:effectLst/>
                <a:ea typeface="Times New Roman" panose="02020603050405020304" pitchFamily="18" charset="0"/>
              </a:rPr>
              <a:t>The assessment will also look at whether your young person is found to have limited capability for work-related activity (LCWRA) </a:t>
            </a:r>
          </a:p>
          <a:p>
            <a:pPr>
              <a:lnSpc>
                <a:spcPts val="1800"/>
              </a:lnSpc>
              <a:spcBef>
                <a:spcPts val="1050"/>
              </a:spcBef>
              <a:spcAft>
                <a:spcPts val="1050"/>
              </a:spcAft>
              <a:buFont typeface="Arial" panose="020B0604020202020204" pitchFamily="34" charset="0"/>
              <a:buChar char="•"/>
            </a:pPr>
            <a:r>
              <a:rPr lang="en-GB" sz="2400" spc="-10" dirty="0">
                <a:solidFill>
                  <a:srgbClr val="252728"/>
                </a:solidFill>
                <a:ea typeface="Times New Roman" panose="02020603050405020304" pitchFamily="18" charset="0"/>
              </a:rPr>
              <a:t>This is a separate test about severe limitations in specific daily activities and is not points bases – all that matters is whether you can or cannot do the activities in the test</a:t>
            </a:r>
            <a:endParaRPr lang="en-GB" sz="2400" spc="-10" dirty="0">
              <a:solidFill>
                <a:srgbClr val="252728"/>
              </a:solidFill>
              <a:effectLst/>
              <a:ea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z="2400" spc="-10" dirty="0">
                <a:solidFill>
                  <a:srgbClr val="252728"/>
                </a:solidFill>
                <a:ea typeface="Times New Roman" panose="02020603050405020304" pitchFamily="18" charset="0"/>
              </a:rPr>
              <a:t>If</a:t>
            </a:r>
            <a:r>
              <a:rPr lang="en-GB" sz="2400" spc="-10" dirty="0">
                <a:solidFill>
                  <a:srgbClr val="252728"/>
                </a:solidFill>
                <a:effectLst/>
                <a:ea typeface="Times New Roman" panose="02020603050405020304" pitchFamily="18" charset="0"/>
              </a:rPr>
              <a:t> they are found to have LCWRA then they will receive an additional payment as part of their UC</a:t>
            </a:r>
          </a:p>
          <a:p>
            <a:pPr>
              <a:lnSpc>
                <a:spcPts val="1800"/>
              </a:lnSpc>
              <a:spcBef>
                <a:spcPts val="1050"/>
              </a:spcBef>
              <a:spcAft>
                <a:spcPts val="1050"/>
              </a:spcAft>
              <a:buFont typeface="Arial" panose="020B0604020202020204" pitchFamily="34" charset="0"/>
              <a:buChar char="•"/>
            </a:pPr>
            <a:r>
              <a:rPr lang="en-GB" sz="2400" spc="-10" dirty="0">
                <a:solidFill>
                  <a:srgbClr val="252728"/>
                </a:solidFill>
                <a:ea typeface="Times New Roman" panose="02020603050405020304" pitchFamily="18" charset="0"/>
              </a:rPr>
              <a:t>People receiving UC can also claim PIP</a:t>
            </a:r>
            <a:endParaRPr lang="en-GB" sz="2400" spc="-10" dirty="0">
              <a:solidFill>
                <a:srgbClr val="252728"/>
              </a:solidFill>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74843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3E0A-E810-46D1-B306-E2B77D6813D0}"/>
              </a:ext>
            </a:extLst>
          </p:cNvPr>
          <p:cNvSpPr>
            <a:spLocks noGrp="1"/>
          </p:cNvSpPr>
          <p:nvPr>
            <p:ph type="title"/>
          </p:nvPr>
        </p:nvSpPr>
        <p:spPr/>
        <p:txBody>
          <a:bodyPr/>
          <a:lstStyle/>
          <a:p>
            <a:r>
              <a:rPr lang="en-GB" dirty="0"/>
              <a:t>Child &amp; working tax credits</a:t>
            </a:r>
          </a:p>
        </p:txBody>
      </p:sp>
      <p:sp>
        <p:nvSpPr>
          <p:cNvPr id="3" name="Content Placeholder 2">
            <a:extLst>
              <a:ext uri="{FF2B5EF4-FFF2-40B4-BE49-F238E27FC236}">
                <a16:creationId xmlns:a16="http://schemas.microsoft.com/office/drawing/2014/main" id="{B87C9111-F0F3-4C48-B2F6-27F9EC27070E}"/>
              </a:ext>
            </a:extLst>
          </p:cNvPr>
          <p:cNvSpPr>
            <a:spLocks noGrp="1"/>
          </p:cNvSpPr>
          <p:nvPr>
            <p:ph idx="1"/>
          </p:nvPr>
        </p:nvSpPr>
        <p:spPr>
          <a:xfrm>
            <a:off x="1024128" y="1865745"/>
            <a:ext cx="9720073" cy="4443615"/>
          </a:xfrm>
        </p:spPr>
        <p:txBody>
          <a:bodyPr>
            <a:normAutofit/>
          </a:bodyPr>
          <a:lstStyle/>
          <a:p>
            <a:pPr algn="l">
              <a:buFont typeface="Arial" panose="020B0604020202020204" pitchFamily="34" charset="0"/>
              <a:buChar char="•"/>
            </a:pPr>
            <a:r>
              <a:rPr lang="en-GB" i="0" dirty="0">
                <a:effectLst/>
              </a:rPr>
              <a:t>Tax Credits have been abolished and replaced with </a:t>
            </a:r>
            <a:r>
              <a:rPr lang="en-GB" dirty="0"/>
              <a:t>Universal Credit</a:t>
            </a:r>
            <a:r>
              <a:rPr lang="en-GB" i="0" dirty="0">
                <a:effectLst/>
              </a:rPr>
              <a:t>. This means you can no longer make a new claim for Tax Credits and will be told to claim Universal Credit instead</a:t>
            </a:r>
          </a:p>
          <a:p>
            <a:pPr>
              <a:buFont typeface="Arial" panose="020B0604020202020204" pitchFamily="34" charset="0"/>
              <a:buChar char="•"/>
            </a:pPr>
            <a:r>
              <a:rPr lang="en-GB" i="0" dirty="0">
                <a:effectLst/>
              </a:rPr>
              <a:t>There are two Tax Credits: </a:t>
            </a:r>
            <a:r>
              <a:rPr lang="en-GB" dirty="0"/>
              <a:t>Child Tax Credit</a:t>
            </a:r>
            <a:r>
              <a:rPr lang="en-GB" i="0" dirty="0">
                <a:effectLst/>
              </a:rPr>
              <a:t> and </a:t>
            </a:r>
            <a:r>
              <a:rPr lang="en-GB" dirty="0"/>
              <a:t>Working Tax Credit which are complicated and are calculated together</a:t>
            </a:r>
          </a:p>
          <a:p>
            <a:pPr algn="l">
              <a:buFont typeface="Arial" panose="020B0604020202020204" pitchFamily="34" charset="0"/>
              <a:buChar char="•"/>
            </a:pPr>
            <a:r>
              <a:rPr lang="en-GB" i="0" dirty="0">
                <a:effectLst/>
              </a:rPr>
              <a:t>They are both based on your income, and worked out in one calculation. If you live with a partner you must claim jointly and both your incomes are taken into account</a:t>
            </a:r>
          </a:p>
          <a:p>
            <a:pPr algn="l">
              <a:buFont typeface="Arial" panose="020B0604020202020204" pitchFamily="34" charset="0"/>
              <a:buChar char="•"/>
            </a:pPr>
            <a:r>
              <a:rPr lang="en-GB" i="0" dirty="0">
                <a:effectLst/>
              </a:rPr>
              <a:t>If you have an existing Tax Credits claim and move in with a new partner or split up with a partner your Tax Credits claim will stop and you will have to claim Universal Credit instead</a:t>
            </a:r>
          </a:p>
          <a:p>
            <a:pPr algn="l">
              <a:buFont typeface="Arial" panose="020B0604020202020204" pitchFamily="34" charset="0"/>
              <a:buChar char="•"/>
            </a:pPr>
            <a:r>
              <a:rPr lang="en-GB" i="0" dirty="0">
                <a:effectLst/>
              </a:rPr>
              <a:t>You may qualify for just Child Tax Credit, just Working Tax Credit, both together, or neither</a:t>
            </a:r>
            <a:endParaRPr lang="en-GB" dirty="0"/>
          </a:p>
        </p:txBody>
      </p:sp>
    </p:spTree>
    <p:extLst>
      <p:ext uri="{BB962C8B-B14F-4D97-AF65-F5344CB8AC3E}">
        <p14:creationId xmlns:p14="http://schemas.microsoft.com/office/powerpoint/2010/main" val="3060489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55893-41D2-4DBA-B89F-60594F067B50}"/>
              </a:ext>
            </a:extLst>
          </p:cNvPr>
          <p:cNvSpPr>
            <a:spLocks noGrp="1"/>
          </p:cNvSpPr>
          <p:nvPr>
            <p:ph idx="1"/>
          </p:nvPr>
        </p:nvSpPr>
        <p:spPr>
          <a:xfrm>
            <a:off x="1024128" y="831273"/>
            <a:ext cx="9720073" cy="5478087"/>
          </a:xfrm>
        </p:spPr>
        <p:txBody>
          <a:bodyPr>
            <a:normAutofit/>
          </a:bodyPr>
          <a:lstStyle/>
          <a:p>
            <a:pPr>
              <a:buFont typeface="Arial" panose="020B0604020202020204" pitchFamily="34" charset="0"/>
              <a:buChar char="•"/>
            </a:pPr>
            <a:r>
              <a:rPr lang="en-GB" dirty="0"/>
              <a:t>The maximum amount you get is based on your family circumstances and is greater if you have a disabled child receiving DLA or PIP</a:t>
            </a:r>
          </a:p>
          <a:p>
            <a:pPr>
              <a:buFont typeface="Arial" panose="020B0604020202020204" pitchFamily="34" charset="0"/>
              <a:buChar char="•"/>
            </a:pPr>
            <a:r>
              <a:rPr lang="en-GB" dirty="0"/>
              <a:t>To get the childcare element, both members of a couple must be working 16 hours a week, or one works at least 16 hours and the other is a full-time carer claiming carer’s allowance</a:t>
            </a:r>
          </a:p>
          <a:p>
            <a:pPr>
              <a:buFont typeface="Arial" panose="020B0604020202020204" pitchFamily="34" charset="0"/>
              <a:buChar char="•"/>
            </a:pPr>
            <a:r>
              <a:rPr lang="en-GB" dirty="0"/>
              <a:t>The maximum tax credit is tapered away in line with your earnings – the more you earn the less you get</a:t>
            </a:r>
          </a:p>
          <a:p>
            <a:pPr>
              <a:buFont typeface="Arial" panose="020B0604020202020204" pitchFamily="34" charset="0"/>
              <a:buChar char="•"/>
            </a:pPr>
            <a:r>
              <a:rPr lang="en-GB" dirty="0"/>
              <a:t>If your child becomes eligible for benefits in their own right it is advisable to do a better-off calculation to establish if it’s better you keeping on claiming tax credits or them claiming UC in their own right</a:t>
            </a:r>
          </a:p>
        </p:txBody>
      </p:sp>
    </p:spTree>
    <p:extLst>
      <p:ext uri="{BB962C8B-B14F-4D97-AF65-F5344CB8AC3E}">
        <p14:creationId xmlns:p14="http://schemas.microsoft.com/office/powerpoint/2010/main" val="236746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75F1A-8AEC-4912-A5DB-00878A1E266E}"/>
              </a:ext>
            </a:extLst>
          </p:cNvPr>
          <p:cNvSpPr>
            <a:spLocks noGrp="1"/>
          </p:cNvSpPr>
          <p:nvPr>
            <p:ph type="title"/>
          </p:nvPr>
        </p:nvSpPr>
        <p:spPr/>
        <p:txBody>
          <a:bodyPr/>
          <a:lstStyle/>
          <a:p>
            <a:r>
              <a:rPr lang="en-GB" dirty="0"/>
              <a:t>Child tax credits</a:t>
            </a:r>
          </a:p>
        </p:txBody>
      </p:sp>
      <p:sp>
        <p:nvSpPr>
          <p:cNvPr id="3" name="Content Placeholder 2">
            <a:extLst>
              <a:ext uri="{FF2B5EF4-FFF2-40B4-BE49-F238E27FC236}">
                <a16:creationId xmlns:a16="http://schemas.microsoft.com/office/drawing/2014/main" id="{89068592-BFD5-4ABD-BD99-2AA74227A8AE}"/>
              </a:ext>
            </a:extLst>
          </p:cNvPr>
          <p:cNvSpPr>
            <a:spLocks noGrp="1"/>
          </p:cNvSpPr>
          <p:nvPr>
            <p:ph idx="1"/>
          </p:nvPr>
        </p:nvSpPr>
        <p:spPr/>
        <p:txBody>
          <a:bodyPr>
            <a:normAutofit/>
          </a:bodyPr>
          <a:lstStyle/>
          <a:p>
            <a:pPr algn="l">
              <a:buFont typeface="Arial" panose="020B0604020202020204" pitchFamily="34" charset="0"/>
              <a:buChar char="•"/>
            </a:pPr>
            <a:r>
              <a:rPr lang="en-GB" sz="2400" b="0" i="0" dirty="0">
                <a:solidFill>
                  <a:srgbClr val="252728"/>
                </a:solidFill>
                <a:effectLst/>
              </a:rPr>
              <a:t>Child Tax Credit is available to people on a low income who are:</a:t>
            </a:r>
          </a:p>
          <a:p>
            <a:pPr lvl="1">
              <a:buFont typeface="Arial" panose="020B0604020202020204" pitchFamily="34" charset="0"/>
              <a:buChar char="•"/>
            </a:pPr>
            <a:r>
              <a:rPr lang="en-GB" sz="2000" b="0" i="0" dirty="0">
                <a:solidFill>
                  <a:srgbClr val="252728"/>
                </a:solidFill>
                <a:effectLst/>
              </a:rPr>
              <a:t>Responsible for a child under 16</a:t>
            </a:r>
          </a:p>
          <a:p>
            <a:pPr lvl="1">
              <a:buFont typeface="Arial" panose="020B0604020202020204" pitchFamily="34" charset="0"/>
              <a:buChar char="•"/>
            </a:pPr>
            <a:r>
              <a:rPr lang="en-GB" sz="2000" b="0" i="0" dirty="0">
                <a:solidFill>
                  <a:srgbClr val="252728"/>
                </a:solidFill>
                <a:effectLst/>
              </a:rPr>
              <a:t>Responsible for a young person under 20 in certain types of education or training</a:t>
            </a:r>
          </a:p>
          <a:p>
            <a:pPr marL="128016" lvl="1" indent="0">
              <a:buNone/>
            </a:pPr>
            <a:endParaRPr lang="en-GB" sz="2000" b="0" i="0" dirty="0">
              <a:solidFill>
                <a:srgbClr val="252728"/>
              </a:solidFill>
              <a:effectLst/>
            </a:endParaRPr>
          </a:p>
          <a:p>
            <a:pPr algn="l">
              <a:buFont typeface="Arial" panose="020B0604020202020204" pitchFamily="34" charset="0"/>
              <a:buChar char="•"/>
            </a:pPr>
            <a:r>
              <a:rPr lang="en-GB" sz="2400" b="0" i="0" dirty="0">
                <a:solidFill>
                  <a:srgbClr val="252728"/>
                </a:solidFill>
                <a:effectLst/>
              </a:rPr>
              <a:t>You can get Child Tax Credit for a young person aged 16 to 19 if:</a:t>
            </a:r>
          </a:p>
          <a:p>
            <a:pPr lvl="1">
              <a:buFont typeface="Arial" panose="020B0604020202020204" pitchFamily="34" charset="0"/>
              <a:buChar char="•"/>
            </a:pPr>
            <a:r>
              <a:rPr lang="en-GB" sz="2000" b="0" i="0" dirty="0">
                <a:solidFill>
                  <a:srgbClr val="252728"/>
                </a:solidFill>
                <a:effectLst/>
              </a:rPr>
              <a:t>The young person is in full-time non-advanced education </a:t>
            </a:r>
          </a:p>
          <a:p>
            <a:pPr lvl="1">
              <a:buFont typeface="Arial" panose="020B0604020202020204" pitchFamily="34" charset="0"/>
              <a:buChar char="•"/>
            </a:pPr>
            <a:r>
              <a:rPr lang="en-GB" sz="2000" b="0" i="0" dirty="0">
                <a:solidFill>
                  <a:srgbClr val="252728"/>
                </a:solidFill>
                <a:effectLst/>
              </a:rPr>
              <a:t>If the young person is 19, you can only get Child Tax Credit for them if they started the education or training, or were enrolled or accepted to start it, before they reached their 19th birthday</a:t>
            </a:r>
          </a:p>
          <a:p>
            <a:endParaRPr lang="en-GB" dirty="0"/>
          </a:p>
        </p:txBody>
      </p:sp>
    </p:spTree>
    <p:extLst>
      <p:ext uri="{BB962C8B-B14F-4D97-AF65-F5344CB8AC3E}">
        <p14:creationId xmlns:p14="http://schemas.microsoft.com/office/powerpoint/2010/main" val="462078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5349-3223-4618-A13D-F931C9E1A38B}"/>
              </a:ext>
            </a:extLst>
          </p:cNvPr>
          <p:cNvSpPr>
            <a:spLocks noGrp="1"/>
          </p:cNvSpPr>
          <p:nvPr>
            <p:ph type="title"/>
          </p:nvPr>
        </p:nvSpPr>
        <p:spPr/>
        <p:txBody>
          <a:bodyPr/>
          <a:lstStyle/>
          <a:p>
            <a:r>
              <a:rPr lang="en-GB" dirty="0"/>
              <a:t>Working tax credits</a:t>
            </a:r>
          </a:p>
        </p:txBody>
      </p:sp>
      <p:sp>
        <p:nvSpPr>
          <p:cNvPr id="3" name="Content Placeholder 2">
            <a:extLst>
              <a:ext uri="{FF2B5EF4-FFF2-40B4-BE49-F238E27FC236}">
                <a16:creationId xmlns:a16="http://schemas.microsoft.com/office/drawing/2014/main" id="{1E77FF72-90FE-450E-975B-F643F754787E}"/>
              </a:ext>
            </a:extLst>
          </p:cNvPr>
          <p:cNvSpPr>
            <a:spLocks noGrp="1"/>
          </p:cNvSpPr>
          <p:nvPr>
            <p:ph idx="1"/>
          </p:nvPr>
        </p:nvSpPr>
        <p:spPr>
          <a:xfrm>
            <a:off x="1024128" y="1967345"/>
            <a:ext cx="9720073" cy="4342015"/>
          </a:xfrm>
        </p:spPr>
        <p:txBody>
          <a:bodyPr>
            <a:normAutofit fontScale="92500" lnSpcReduction="20000"/>
          </a:bodyPr>
          <a:lstStyle/>
          <a:p>
            <a:pPr>
              <a:buFont typeface="Arial" panose="020B0604020202020204" pitchFamily="34" charset="0"/>
              <a:buChar char="•"/>
            </a:pPr>
            <a:r>
              <a:rPr lang="en-GB" i="0" dirty="0">
                <a:effectLst/>
              </a:rPr>
              <a:t>Working Tax Credit provides extra help if you work and you are on a low income. </a:t>
            </a:r>
          </a:p>
          <a:p>
            <a:pPr>
              <a:buFont typeface="Arial" panose="020B0604020202020204" pitchFamily="34" charset="0"/>
              <a:buChar char="•"/>
            </a:pPr>
            <a:r>
              <a:rPr lang="en-GB" i="0" dirty="0">
                <a:effectLst/>
              </a:rPr>
              <a:t>To get Working Tax Credit, you need to be working either 16, 24 or 30 hours a week</a:t>
            </a:r>
          </a:p>
          <a:p>
            <a:pPr>
              <a:buFont typeface="Arial" panose="020B0604020202020204" pitchFamily="34" charset="0"/>
              <a:buChar char="•"/>
            </a:pPr>
            <a:r>
              <a:rPr lang="en-GB" dirty="0"/>
              <a:t>This depends on your health, disability, carer responsibilities and relationship status</a:t>
            </a:r>
          </a:p>
          <a:p>
            <a:pPr>
              <a:buFont typeface="Arial" panose="020B0604020202020204" pitchFamily="34" charset="0"/>
              <a:buChar char="•"/>
            </a:pPr>
            <a:r>
              <a:rPr lang="en-GB" i="0" dirty="0">
                <a:effectLst/>
              </a:rPr>
              <a:t>If you are a couple with children you only need to work 16 hours a week if:</a:t>
            </a:r>
          </a:p>
          <a:p>
            <a:pPr lvl="1">
              <a:buFont typeface="Arial" panose="020B0604020202020204" pitchFamily="34" charset="0"/>
              <a:buChar char="•"/>
            </a:pPr>
            <a:r>
              <a:rPr lang="en-GB" i="0" dirty="0">
                <a:effectLst/>
              </a:rPr>
              <a:t>Your partner receives certain benefits or National Insurance credits for sickness or disability for example, ESA, DLA and PIP </a:t>
            </a:r>
          </a:p>
          <a:p>
            <a:pPr lvl="1">
              <a:buFont typeface="Arial" panose="020B0604020202020204" pitchFamily="34" charset="0"/>
              <a:buChar char="•"/>
            </a:pPr>
            <a:r>
              <a:rPr lang="en-GB" i="0" dirty="0">
                <a:effectLst/>
              </a:rPr>
              <a:t>Your partner is entitled to </a:t>
            </a:r>
            <a:r>
              <a:rPr lang="en-GB" dirty="0"/>
              <a:t>Carer’s Allowance</a:t>
            </a:r>
            <a:endParaRPr lang="en-GB" i="0" dirty="0">
              <a:effectLst/>
            </a:endParaRPr>
          </a:p>
          <a:p>
            <a:pPr lvl="1">
              <a:buFont typeface="Arial" panose="020B0604020202020204" pitchFamily="34" charset="0"/>
              <a:buChar char="•"/>
            </a:pPr>
            <a:r>
              <a:rPr lang="en-GB" i="0" dirty="0">
                <a:effectLst/>
              </a:rPr>
              <a:t>Your partner is in hospital or in prison</a:t>
            </a:r>
          </a:p>
          <a:p>
            <a:pPr algn="l">
              <a:buFont typeface="Arial" panose="020B0604020202020204" pitchFamily="34" charset="0"/>
              <a:buChar char="•"/>
            </a:pPr>
            <a:r>
              <a:rPr lang="en-GB" i="0" dirty="0">
                <a:effectLst/>
              </a:rPr>
              <a:t>Whether or not you receive any Working Tax Credit will also depend on your income</a:t>
            </a:r>
          </a:p>
          <a:p>
            <a:pPr algn="l">
              <a:buFont typeface="Arial" panose="020B0604020202020204" pitchFamily="34" charset="0"/>
              <a:buChar char="•"/>
            </a:pPr>
            <a:r>
              <a:rPr lang="en-GB" i="0" dirty="0">
                <a:effectLst/>
              </a:rPr>
              <a:t>Your Tax Credit award is worked out by calculating a maximum possible award for your circumstances, made up of all the elements you are eligible for. </a:t>
            </a:r>
          </a:p>
          <a:p>
            <a:pPr algn="l">
              <a:buFont typeface="Arial" panose="020B0604020202020204" pitchFamily="34" charset="0"/>
              <a:buChar char="•"/>
            </a:pPr>
            <a:r>
              <a:rPr lang="en-GB" i="0" dirty="0">
                <a:effectLst/>
              </a:rPr>
              <a:t>Your income (based on either the previous tax year or an estimate of the current tax year) is then worked out and the maximum is reduced to give the amount you are entitled to receive </a:t>
            </a:r>
            <a:endParaRPr lang="en-GB" dirty="0"/>
          </a:p>
        </p:txBody>
      </p:sp>
    </p:spTree>
    <p:extLst>
      <p:ext uri="{BB962C8B-B14F-4D97-AF65-F5344CB8AC3E}">
        <p14:creationId xmlns:p14="http://schemas.microsoft.com/office/powerpoint/2010/main" val="1646055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EB566-6CD8-4600-B517-1592FBBE37FA}"/>
              </a:ext>
            </a:extLst>
          </p:cNvPr>
          <p:cNvSpPr>
            <a:spLocks noGrp="1"/>
          </p:cNvSpPr>
          <p:nvPr>
            <p:ph type="title"/>
          </p:nvPr>
        </p:nvSpPr>
        <p:spPr/>
        <p:txBody>
          <a:bodyPr/>
          <a:lstStyle/>
          <a:p>
            <a:r>
              <a:rPr lang="en-GB" dirty="0"/>
              <a:t>Direct payments</a:t>
            </a:r>
          </a:p>
        </p:txBody>
      </p:sp>
      <p:sp>
        <p:nvSpPr>
          <p:cNvPr id="3" name="Content Placeholder 2">
            <a:extLst>
              <a:ext uri="{FF2B5EF4-FFF2-40B4-BE49-F238E27FC236}">
                <a16:creationId xmlns:a16="http://schemas.microsoft.com/office/drawing/2014/main" id="{C3D5EE7E-AC07-40FB-A725-17A74CE8E75E}"/>
              </a:ext>
            </a:extLst>
          </p:cNvPr>
          <p:cNvSpPr>
            <a:spLocks noGrp="1"/>
          </p:cNvSpPr>
          <p:nvPr>
            <p:ph idx="1"/>
          </p:nvPr>
        </p:nvSpPr>
        <p:spPr>
          <a:xfrm>
            <a:off x="1024128" y="1874982"/>
            <a:ext cx="9720073" cy="4434378"/>
          </a:xfrm>
        </p:spPr>
        <p:txBody>
          <a:bodyPr>
            <a:normAutofit fontScale="92500" lnSpcReduction="20000"/>
          </a:bodyPr>
          <a:lstStyle/>
          <a:p>
            <a:pPr algn="l">
              <a:buFont typeface="Arial" panose="020B0604020202020204" pitchFamily="34" charset="0"/>
              <a:buChar char="•"/>
            </a:pPr>
            <a:r>
              <a:rPr lang="en-GB" dirty="0" smtClean="0"/>
              <a:t>If your child is 16+ then</a:t>
            </a:r>
            <a:r>
              <a:rPr lang="en-GB" b="0" i="0" dirty="0" smtClean="0">
                <a:effectLst/>
              </a:rPr>
              <a:t> </a:t>
            </a:r>
            <a:r>
              <a:rPr lang="en-GB" b="0" i="0" dirty="0">
                <a:effectLst/>
              </a:rPr>
              <a:t>direct </a:t>
            </a:r>
            <a:r>
              <a:rPr lang="en-GB" b="0" i="0" dirty="0" smtClean="0">
                <a:effectLst/>
              </a:rPr>
              <a:t>payments are one of </a:t>
            </a:r>
            <a:r>
              <a:rPr lang="en-GB" b="0" i="0" dirty="0">
                <a:effectLst/>
              </a:rPr>
              <a:t>the ways your child can receive money from the council to help pay for the care and support they need. Choosing to have a direct payment gives you more control over the services your child needs and where you get them from.</a:t>
            </a:r>
          </a:p>
          <a:p>
            <a:pPr algn="l">
              <a:buFont typeface="Arial" panose="020B0604020202020204" pitchFamily="34" charset="0"/>
              <a:buChar char="•"/>
            </a:pPr>
            <a:r>
              <a:rPr lang="en-GB" b="0" i="0" dirty="0">
                <a:effectLst/>
              </a:rPr>
              <a:t>To receive a direct payment for your child, you need to contact your council. They will do an assessment to find out what help is needed</a:t>
            </a:r>
          </a:p>
          <a:p>
            <a:pPr algn="l">
              <a:buFont typeface="Arial" panose="020B0604020202020204" pitchFamily="34" charset="0"/>
              <a:buChar char="•"/>
            </a:pPr>
            <a:r>
              <a:rPr lang="en-GB" b="0" i="0" dirty="0">
                <a:effectLst/>
              </a:rPr>
              <a:t>If they decide your child has eligible social care needs, such as needing help to prepare meals, looking after personal hygiene or getting out and about, they will allocate a </a:t>
            </a:r>
            <a:r>
              <a:rPr lang="en-GB" dirty="0"/>
              <a:t>personal budget</a:t>
            </a:r>
            <a:endParaRPr lang="en-GB" b="0" i="0" dirty="0">
              <a:effectLst/>
            </a:endParaRPr>
          </a:p>
          <a:p>
            <a:pPr algn="l">
              <a:buFont typeface="Arial" panose="020B0604020202020204" pitchFamily="34" charset="0"/>
              <a:buChar char="•"/>
            </a:pPr>
            <a:r>
              <a:rPr lang="en-GB" b="0" i="0" dirty="0">
                <a:effectLst/>
              </a:rPr>
              <a:t>You can choose to receive all, or part, of your child’s personal budget as a direct payment so that you can buy services or pay someone to support you.</a:t>
            </a:r>
          </a:p>
          <a:p>
            <a:pPr algn="l">
              <a:buFont typeface="Arial" panose="020B0604020202020204" pitchFamily="34" charset="0"/>
              <a:buChar char="•"/>
            </a:pPr>
            <a:r>
              <a:rPr lang="en-GB" b="0" i="0" dirty="0">
                <a:effectLst/>
              </a:rPr>
              <a:t>You can spend your direct payment on any services as long as they are legal, keep your child safe and healthy, and meet eligible needs. Your council will pay your direct payment into your bank or building society account.</a:t>
            </a:r>
          </a:p>
          <a:p>
            <a:pPr algn="l">
              <a:buFont typeface="Arial" panose="020B0604020202020204" pitchFamily="34" charset="0"/>
              <a:buChar char="•"/>
            </a:pPr>
            <a:r>
              <a:rPr lang="en-GB" b="0" i="0" dirty="0">
                <a:effectLst/>
              </a:rPr>
              <a:t>Direct payments do not count as income and will not affect your benefits.</a:t>
            </a:r>
          </a:p>
        </p:txBody>
      </p:sp>
    </p:spTree>
    <p:extLst>
      <p:ext uri="{BB962C8B-B14F-4D97-AF65-F5344CB8AC3E}">
        <p14:creationId xmlns:p14="http://schemas.microsoft.com/office/powerpoint/2010/main" val="857676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277D5B-8B30-4290-A2EF-11C3187C0525}"/>
              </a:ext>
            </a:extLst>
          </p:cNvPr>
          <p:cNvSpPr>
            <a:spLocks noGrp="1"/>
          </p:cNvSpPr>
          <p:nvPr>
            <p:ph idx="1"/>
          </p:nvPr>
        </p:nvSpPr>
        <p:spPr>
          <a:xfrm>
            <a:off x="1024128" y="822036"/>
            <a:ext cx="9720073" cy="5598160"/>
          </a:xfrm>
        </p:spPr>
        <p:txBody>
          <a:bodyPr/>
          <a:lstStyle/>
          <a:p>
            <a:pPr algn="l">
              <a:buFont typeface="Arial" panose="020B0604020202020204" pitchFamily="34" charset="0"/>
              <a:buChar char="•"/>
            </a:pPr>
            <a:r>
              <a:rPr lang="en-GB" sz="2400" b="0" i="0" dirty="0">
                <a:effectLst/>
              </a:rPr>
              <a:t>You can get a direct payment if:</a:t>
            </a:r>
          </a:p>
          <a:p>
            <a:pPr lvl="1">
              <a:buFont typeface="Arial" panose="020B0604020202020204" pitchFamily="34" charset="0"/>
              <a:buChar char="•"/>
            </a:pPr>
            <a:r>
              <a:rPr lang="en-GB" sz="2000" b="0" i="0" dirty="0">
                <a:effectLst/>
              </a:rPr>
              <a:t>Your child has eligible social care needs</a:t>
            </a:r>
          </a:p>
          <a:p>
            <a:pPr lvl="1">
              <a:buFont typeface="Arial" panose="020B0604020202020204" pitchFamily="34" charset="0"/>
              <a:buChar char="•"/>
            </a:pPr>
            <a:r>
              <a:rPr lang="en-GB" sz="2000" b="0" i="0" dirty="0">
                <a:effectLst/>
              </a:rPr>
              <a:t>You ask for a direct payment</a:t>
            </a:r>
          </a:p>
          <a:p>
            <a:pPr lvl="1">
              <a:buFont typeface="Arial" panose="020B0604020202020204" pitchFamily="34" charset="0"/>
              <a:buChar char="•"/>
            </a:pPr>
            <a:r>
              <a:rPr lang="en-GB" sz="2000" b="0" i="0" dirty="0">
                <a:effectLst/>
              </a:rPr>
              <a:t>You can manage a direct payment alone or with help *</a:t>
            </a:r>
          </a:p>
          <a:p>
            <a:pPr lvl="1">
              <a:buFont typeface="Arial" panose="020B0604020202020204" pitchFamily="34" charset="0"/>
              <a:buChar char="•"/>
            </a:pPr>
            <a:r>
              <a:rPr lang="en-GB" sz="2000" b="0" i="0" dirty="0">
                <a:effectLst/>
              </a:rPr>
              <a:t>It will help to meet your child’s eligible needs</a:t>
            </a:r>
          </a:p>
          <a:p>
            <a:pPr algn="l">
              <a:buFont typeface="Arial" panose="020B0604020202020204" pitchFamily="34" charset="0"/>
              <a:buChar char="•"/>
            </a:pPr>
            <a:r>
              <a:rPr lang="en-GB" b="0" i="0" dirty="0">
                <a:effectLst/>
              </a:rPr>
              <a:t>Your council has a legal responsibility to offer you the option of a direct payment.</a:t>
            </a:r>
          </a:p>
          <a:p>
            <a:pPr marL="0" indent="0" algn="l">
              <a:buNone/>
            </a:pPr>
            <a:r>
              <a:rPr lang="en-GB" b="1" i="0" dirty="0">
                <a:effectLst/>
              </a:rPr>
              <a:t>*If your child cannot make decisions, your child can still get direct payments if a family member, carer or friend is willing to manage the direct payment for them</a:t>
            </a:r>
          </a:p>
          <a:p>
            <a:pPr algn="l">
              <a:buFont typeface="Arial" panose="020B0604020202020204" pitchFamily="34" charset="0"/>
              <a:buChar char="•"/>
            </a:pPr>
            <a:r>
              <a:rPr lang="en-GB" b="0" i="0" dirty="0">
                <a:effectLst/>
              </a:rPr>
              <a:t>You may have to pay for some of your care and support depending on your financial circumstances. A financial assessment will be completed to decide this.</a:t>
            </a:r>
          </a:p>
          <a:p>
            <a:endParaRPr lang="en-GB" dirty="0"/>
          </a:p>
        </p:txBody>
      </p:sp>
    </p:spTree>
    <p:extLst>
      <p:ext uri="{BB962C8B-B14F-4D97-AF65-F5344CB8AC3E}">
        <p14:creationId xmlns:p14="http://schemas.microsoft.com/office/powerpoint/2010/main" val="3435207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CB280-107C-4AA8-8639-CC8DB149EA84}"/>
              </a:ext>
            </a:extLst>
          </p:cNvPr>
          <p:cNvSpPr>
            <a:spLocks noGrp="1"/>
          </p:cNvSpPr>
          <p:nvPr>
            <p:ph idx="1"/>
          </p:nvPr>
        </p:nvSpPr>
        <p:spPr>
          <a:xfrm>
            <a:off x="1005655" y="868218"/>
            <a:ext cx="9720073" cy="5524269"/>
          </a:xfrm>
        </p:spPr>
        <p:txBody>
          <a:bodyPr>
            <a:normAutofit lnSpcReduction="10000"/>
          </a:bodyPr>
          <a:lstStyle/>
          <a:p>
            <a:pPr algn="l">
              <a:buFont typeface="Arial" panose="020B0604020202020204" pitchFamily="34" charset="0"/>
              <a:buChar char="•"/>
            </a:pPr>
            <a:r>
              <a:rPr lang="en-GB" b="0" i="0" dirty="0">
                <a:effectLst/>
              </a:rPr>
              <a:t>You can use a direct payment to pay for services, equipment, or activities that meet your social care needs. You can buy these from organisations or individuals.</a:t>
            </a:r>
          </a:p>
          <a:p>
            <a:pPr algn="l">
              <a:buFont typeface="Arial" panose="020B0604020202020204" pitchFamily="34" charset="0"/>
              <a:buChar char="•"/>
            </a:pPr>
            <a:r>
              <a:rPr lang="en-GB" b="0" i="0" dirty="0">
                <a:effectLst/>
              </a:rPr>
              <a:t>Examples of things you </a:t>
            </a:r>
            <a:r>
              <a:rPr lang="en-GB" b="1" i="0" dirty="0">
                <a:effectLst/>
              </a:rPr>
              <a:t>can</a:t>
            </a:r>
            <a:r>
              <a:rPr lang="en-GB" b="0" i="0" dirty="0">
                <a:effectLst/>
              </a:rPr>
              <a:t> buy with your direct payment:</a:t>
            </a:r>
          </a:p>
          <a:p>
            <a:pPr lvl="1">
              <a:buFont typeface="Arial" panose="020B0604020202020204" pitchFamily="34" charset="0"/>
              <a:buChar char="•"/>
            </a:pPr>
            <a:r>
              <a:rPr lang="en-GB" b="0" i="0" dirty="0">
                <a:effectLst/>
              </a:rPr>
              <a:t>Care and support to help you live in your own home.</a:t>
            </a:r>
          </a:p>
          <a:p>
            <a:pPr lvl="1">
              <a:buFont typeface="Arial" panose="020B0604020202020204" pitchFamily="34" charset="0"/>
              <a:buChar char="•"/>
            </a:pPr>
            <a:r>
              <a:rPr lang="en-GB" b="0" i="0" dirty="0">
                <a:effectLst/>
              </a:rPr>
              <a:t>Employing a personal assistant to help you do different activities.</a:t>
            </a:r>
          </a:p>
          <a:p>
            <a:pPr lvl="1">
              <a:buFont typeface="Arial" panose="020B0604020202020204" pitchFamily="34" charset="0"/>
              <a:buChar char="•"/>
            </a:pPr>
            <a:r>
              <a:rPr lang="en-GB" b="0" i="0" dirty="0">
                <a:effectLst/>
              </a:rPr>
              <a:t>Transport costs to meet eligible needs.</a:t>
            </a:r>
          </a:p>
          <a:p>
            <a:pPr lvl="1">
              <a:buFont typeface="Arial" panose="020B0604020202020204" pitchFamily="34" charset="0"/>
              <a:buChar char="•"/>
            </a:pPr>
            <a:r>
              <a:rPr lang="en-GB" b="0" i="0" dirty="0">
                <a:effectLst/>
              </a:rPr>
              <a:t>Support in college or in a job.</a:t>
            </a:r>
          </a:p>
          <a:p>
            <a:pPr lvl="1">
              <a:buFont typeface="Arial" panose="020B0604020202020204" pitchFamily="34" charset="0"/>
              <a:buChar char="•"/>
            </a:pPr>
            <a:r>
              <a:rPr lang="en-GB" b="0" i="0" dirty="0">
                <a:effectLst/>
              </a:rPr>
              <a:t>Travel training.</a:t>
            </a:r>
          </a:p>
          <a:p>
            <a:pPr lvl="1">
              <a:buFont typeface="Arial" panose="020B0604020202020204" pitchFamily="34" charset="0"/>
              <a:buChar char="•"/>
            </a:pPr>
            <a:r>
              <a:rPr lang="en-GB" b="0" i="0" dirty="0">
                <a:effectLst/>
              </a:rPr>
              <a:t>Short breaks and leisure activities.</a:t>
            </a:r>
          </a:p>
          <a:p>
            <a:pPr algn="l">
              <a:buFont typeface="Arial" panose="020B0604020202020204" pitchFamily="34" charset="0"/>
              <a:buChar char="•"/>
            </a:pPr>
            <a:r>
              <a:rPr lang="en-GB" b="0" i="0" dirty="0">
                <a:effectLst/>
              </a:rPr>
              <a:t>You can also use direct payments to pay a close relative to meet your eligible needs as long as they do not live with you.</a:t>
            </a:r>
          </a:p>
          <a:p>
            <a:pPr algn="l">
              <a:buFont typeface="Arial" panose="020B0604020202020204" pitchFamily="34" charset="0"/>
              <a:buChar char="•"/>
            </a:pPr>
            <a:r>
              <a:rPr lang="en-GB" b="0" i="0" dirty="0">
                <a:effectLst/>
              </a:rPr>
              <a:t>Examples of things you </a:t>
            </a:r>
            <a:r>
              <a:rPr lang="en-GB" b="1" i="0" dirty="0">
                <a:effectLst/>
              </a:rPr>
              <a:t>cannot</a:t>
            </a:r>
            <a:r>
              <a:rPr lang="en-GB" b="0" i="0" dirty="0">
                <a:effectLst/>
              </a:rPr>
              <a:t> buy with your direct payment:</a:t>
            </a:r>
          </a:p>
          <a:p>
            <a:pPr lvl="1">
              <a:buFont typeface="Arial" panose="020B0604020202020204" pitchFamily="34" charset="0"/>
              <a:buChar char="•"/>
            </a:pPr>
            <a:r>
              <a:rPr lang="en-GB" b="0" i="0" dirty="0">
                <a:effectLst/>
              </a:rPr>
              <a:t>Health services, including treatment from the NHS.</a:t>
            </a:r>
          </a:p>
          <a:p>
            <a:pPr lvl="1">
              <a:buFont typeface="Arial" panose="020B0604020202020204" pitchFamily="34" charset="0"/>
              <a:buChar char="•"/>
            </a:pPr>
            <a:r>
              <a:rPr lang="en-GB" b="0" i="0" dirty="0">
                <a:effectLst/>
              </a:rPr>
              <a:t>Household bills, for example gas or electricity bills.</a:t>
            </a:r>
          </a:p>
          <a:p>
            <a:pPr lvl="1">
              <a:buFont typeface="Arial" panose="020B0604020202020204" pitchFamily="34" charset="0"/>
              <a:buChar char="•"/>
            </a:pPr>
            <a:r>
              <a:rPr lang="en-GB" b="0" i="0" dirty="0">
                <a:effectLst/>
              </a:rPr>
              <a:t>Gambling or anything illegal.</a:t>
            </a:r>
          </a:p>
          <a:p>
            <a:pPr lvl="1">
              <a:buFont typeface="Arial" panose="020B0604020202020204" pitchFamily="34" charset="0"/>
              <a:buChar char="•"/>
            </a:pPr>
            <a:r>
              <a:rPr lang="en-GB" b="0" i="0" dirty="0">
                <a:effectLst/>
              </a:rPr>
              <a:t>Permanent accommodation or long-term care in a care home</a:t>
            </a:r>
            <a:endParaRPr lang="en-GB" dirty="0"/>
          </a:p>
          <a:p>
            <a:pPr algn="l">
              <a:buFont typeface="Arial" panose="020B0604020202020204" pitchFamily="34" charset="0"/>
              <a:buChar char="•"/>
            </a:pPr>
            <a:endParaRPr lang="en-GB" b="0" i="0" dirty="0">
              <a:effectLst/>
            </a:endParaRPr>
          </a:p>
          <a:p>
            <a:pPr marL="0" indent="0">
              <a:buNone/>
            </a:pPr>
            <a:endParaRPr lang="en-GB" dirty="0"/>
          </a:p>
        </p:txBody>
      </p:sp>
    </p:spTree>
    <p:extLst>
      <p:ext uri="{BB962C8B-B14F-4D97-AF65-F5344CB8AC3E}">
        <p14:creationId xmlns:p14="http://schemas.microsoft.com/office/powerpoint/2010/main" val="2094832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F99ED-8537-40C7-9840-D7530F53C5C0}"/>
              </a:ext>
            </a:extLst>
          </p:cNvPr>
          <p:cNvSpPr>
            <a:spLocks noGrp="1"/>
          </p:cNvSpPr>
          <p:nvPr>
            <p:ph type="title"/>
          </p:nvPr>
        </p:nvSpPr>
        <p:spPr>
          <a:xfrm>
            <a:off x="1024128" y="585216"/>
            <a:ext cx="9720072" cy="1335024"/>
          </a:xfrm>
        </p:spPr>
        <p:txBody>
          <a:bodyPr/>
          <a:lstStyle/>
          <a:p>
            <a:r>
              <a:rPr lang="en-GB" dirty="0"/>
              <a:t>Which benefits?</a:t>
            </a:r>
          </a:p>
        </p:txBody>
      </p:sp>
      <p:sp>
        <p:nvSpPr>
          <p:cNvPr id="3" name="Content Placeholder 2">
            <a:extLst>
              <a:ext uri="{FF2B5EF4-FFF2-40B4-BE49-F238E27FC236}">
                <a16:creationId xmlns:a16="http://schemas.microsoft.com/office/drawing/2014/main" id="{5B7470AF-DE27-433E-ABE2-8E333D9B1367}"/>
              </a:ext>
            </a:extLst>
          </p:cNvPr>
          <p:cNvSpPr>
            <a:spLocks noGrp="1"/>
          </p:cNvSpPr>
          <p:nvPr>
            <p:ph idx="1"/>
          </p:nvPr>
        </p:nvSpPr>
        <p:spPr>
          <a:xfrm>
            <a:off x="1024128" y="1920240"/>
            <a:ext cx="9720073" cy="4389120"/>
          </a:xfrm>
        </p:spPr>
        <p:txBody>
          <a:bodyPr>
            <a:normAutofit fontScale="70000" lnSpcReduction="20000"/>
          </a:bodyPr>
          <a:lstStyle/>
          <a:p>
            <a:pPr>
              <a:buFont typeface="Arial" panose="020B0604020202020204" pitchFamily="34" charset="0"/>
              <a:buChar char="•"/>
            </a:pPr>
            <a:r>
              <a:rPr lang="en-GB" dirty="0"/>
              <a:t>Disability Living Allowance (DLA)</a:t>
            </a:r>
          </a:p>
          <a:p>
            <a:pPr>
              <a:buFont typeface="Arial" panose="020B0604020202020204" pitchFamily="34" charset="0"/>
              <a:buChar char="•"/>
            </a:pPr>
            <a:r>
              <a:rPr lang="en-GB" dirty="0"/>
              <a:t>Personal Independence Payment (PIP)</a:t>
            </a:r>
          </a:p>
          <a:p>
            <a:pPr>
              <a:buFont typeface="Arial" panose="020B0604020202020204" pitchFamily="34" charset="0"/>
              <a:buChar char="•"/>
            </a:pPr>
            <a:r>
              <a:rPr lang="en-GB" dirty="0"/>
              <a:t>Child benefit</a:t>
            </a:r>
          </a:p>
          <a:p>
            <a:pPr>
              <a:buFont typeface="Arial" panose="020B0604020202020204" pitchFamily="34" charset="0"/>
              <a:buChar char="•"/>
            </a:pPr>
            <a:r>
              <a:rPr lang="en-GB" dirty="0"/>
              <a:t>Carer’s Allowance</a:t>
            </a:r>
          </a:p>
          <a:p>
            <a:pPr>
              <a:buFont typeface="Arial" panose="020B0604020202020204" pitchFamily="34" charset="0"/>
              <a:buChar char="•"/>
            </a:pPr>
            <a:r>
              <a:rPr lang="en-GB" dirty="0"/>
              <a:t>Universal Credit</a:t>
            </a:r>
          </a:p>
          <a:p>
            <a:pPr>
              <a:buFont typeface="Arial" panose="020B0604020202020204" pitchFamily="34" charset="0"/>
              <a:buChar char="•"/>
            </a:pPr>
            <a:r>
              <a:rPr lang="en-GB" dirty="0"/>
              <a:t>Child Tax Credit (CTC)</a:t>
            </a:r>
          </a:p>
          <a:p>
            <a:pPr>
              <a:buFont typeface="Arial" panose="020B0604020202020204" pitchFamily="34" charset="0"/>
              <a:buChar char="•"/>
            </a:pPr>
            <a:r>
              <a:rPr lang="en-GB" dirty="0"/>
              <a:t>Working Tax Credit (WTC)</a:t>
            </a:r>
          </a:p>
          <a:p>
            <a:pPr>
              <a:buFont typeface="Arial" panose="020B0604020202020204" pitchFamily="34" charset="0"/>
              <a:buChar char="•"/>
            </a:pPr>
            <a:r>
              <a:rPr lang="en-GB" dirty="0"/>
              <a:t>Direct Payments (DP)</a:t>
            </a:r>
          </a:p>
          <a:p>
            <a:pPr>
              <a:buFont typeface="Arial" panose="020B0604020202020204" pitchFamily="34" charset="0"/>
              <a:buChar char="•"/>
            </a:pPr>
            <a:r>
              <a:rPr lang="en-GB" dirty="0"/>
              <a:t>Family Fund</a:t>
            </a:r>
          </a:p>
          <a:p>
            <a:pPr>
              <a:buFont typeface="Arial" panose="020B0604020202020204" pitchFamily="34" charset="0"/>
              <a:buChar char="•"/>
            </a:pPr>
            <a:r>
              <a:rPr lang="en-GB" dirty="0"/>
              <a:t>Your Opportunity</a:t>
            </a:r>
          </a:p>
          <a:p>
            <a:pPr>
              <a:buFont typeface="Arial" panose="020B0604020202020204" pitchFamily="34" charset="0"/>
              <a:buChar char="•"/>
            </a:pPr>
            <a:r>
              <a:rPr lang="en-GB" dirty="0"/>
              <a:t>Help with travel</a:t>
            </a:r>
          </a:p>
          <a:p>
            <a:pPr>
              <a:buFont typeface="Arial" panose="020B0604020202020204" pitchFamily="34" charset="0"/>
              <a:buChar char="•"/>
            </a:pPr>
            <a:r>
              <a:rPr lang="en-GB" dirty="0"/>
              <a:t>Help with leisure</a:t>
            </a:r>
          </a:p>
          <a:p>
            <a:pPr>
              <a:buFont typeface="Arial" panose="020B0604020202020204" pitchFamily="34" charset="0"/>
              <a:buChar char="•"/>
            </a:pPr>
            <a:r>
              <a:rPr lang="en-GB" dirty="0"/>
              <a:t>Becoming an appointee</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1998915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6AF181-C322-432F-B2BE-B26DCD7002CF}"/>
              </a:ext>
            </a:extLst>
          </p:cNvPr>
          <p:cNvSpPr>
            <a:spLocks noGrp="1"/>
          </p:cNvSpPr>
          <p:nvPr>
            <p:ph idx="1"/>
          </p:nvPr>
        </p:nvSpPr>
        <p:spPr>
          <a:xfrm>
            <a:off x="1024128" y="840509"/>
            <a:ext cx="9720073" cy="5468851"/>
          </a:xfrm>
        </p:spPr>
        <p:txBody>
          <a:bodyPr>
            <a:normAutofit/>
          </a:bodyPr>
          <a:lstStyle/>
          <a:p>
            <a:pPr algn="l"/>
            <a:r>
              <a:rPr lang="en-GB" b="1" i="0" dirty="0">
                <a:effectLst/>
              </a:rPr>
              <a:t>Employing your own support staff</a:t>
            </a:r>
          </a:p>
          <a:p>
            <a:pPr algn="l">
              <a:buFont typeface="Arial" panose="020B0604020202020204" pitchFamily="34" charset="0"/>
              <a:buChar char="•"/>
            </a:pPr>
            <a:r>
              <a:rPr lang="en-GB" b="0" i="0" dirty="0">
                <a:effectLst/>
              </a:rPr>
              <a:t>Like many people, you may decide to use your direct payment to directly employ personal support staff.</a:t>
            </a:r>
          </a:p>
          <a:p>
            <a:pPr algn="l">
              <a:buFont typeface="Arial" panose="020B0604020202020204" pitchFamily="34" charset="0"/>
              <a:buChar char="•"/>
            </a:pPr>
            <a:r>
              <a:rPr lang="en-GB" b="0" i="0" dirty="0">
                <a:effectLst/>
              </a:rPr>
              <a:t>If you choose to do this, your council should ensure the direct payment covers the responsibilities and costs associated with directly employing support staff. This will include maintaining Tax and National Insurance records, DBS checks, holiday pay and training costs.</a:t>
            </a:r>
          </a:p>
          <a:p>
            <a:pPr algn="l">
              <a:buFont typeface="Arial" panose="020B0604020202020204" pitchFamily="34" charset="0"/>
              <a:buChar char="•"/>
            </a:pPr>
            <a:r>
              <a:rPr lang="en-GB" b="0" i="0" dirty="0">
                <a:effectLst/>
              </a:rPr>
              <a:t>If you pay for someone, like a personal assistant, you become their employer</a:t>
            </a:r>
          </a:p>
          <a:p>
            <a:pPr marL="0" indent="0" algn="l">
              <a:buNone/>
            </a:pPr>
            <a:r>
              <a:rPr lang="en-GB" b="1" i="0" dirty="0">
                <a:effectLst/>
              </a:rPr>
              <a:t>Using a support provider</a:t>
            </a:r>
          </a:p>
          <a:p>
            <a:pPr algn="l">
              <a:buFont typeface="Arial" panose="020B0604020202020204" pitchFamily="34" charset="0"/>
              <a:buChar char="•"/>
            </a:pPr>
            <a:r>
              <a:rPr lang="en-GB" b="0" i="0" dirty="0">
                <a:effectLst/>
              </a:rPr>
              <a:t>Another option is to choose a support provider to take on all the employment duties and responsibilities and include this in the amount it charges.</a:t>
            </a:r>
          </a:p>
          <a:p>
            <a:pPr algn="l">
              <a:buFont typeface="Arial" panose="020B0604020202020204" pitchFamily="34" charset="0"/>
              <a:buChar char="•"/>
            </a:pPr>
            <a:r>
              <a:rPr lang="en-GB" b="0" i="0" dirty="0">
                <a:effectLst/>
              </a:rPr>
              <a:t>Your chosen support provider should work alongside you, and, when appropriate, your family, to ensure that you play a full part in the recruitment and supervision of staff, and identifying training needs.</a:t>
            </a:r>
          </a:p>
          <a:p>
            <a:pPr algn="l">
              <a:buFont typeface="Arial" panose="020B0604020202020204" pitchFamily="34" charset="0"/>
              <a:buChar char="•"/>
            </a:pPr>
            <a:endParaRPr lang="en-GB" dirty="0"/>
          </a:p>
        </p:txBody>
      </p:sp>
    </p:spTree>
    <p:extLst>
      <p:ext uri="{BB962C8B-B14F-4D97-AF65-F5344CB8AC3E}">
        <p14:creationId xmlns:p14="http://schemas.microsoft.com/office/powerpoint/2010/main" val="1843424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2EDB7D-6AD3-43BC-92B6-0F14303BBCE3}"/>
              </a:ext>
            </a:extLst>
          </p:cNvPr>
          <p:cNvSpPr>
            <a:spLocks noGrp="1"/>
          </p:cNvSpPr>
          <p:nvPr>
            <p:ph idx="1"/>
          </p:nvPr>
        </p:nvSpPr>
        <p:spPr>
          <a:xfrm>
            <a:off x="1024128" y="803564"/>
            <a:ext cx="9720073" cy="5505796"/>
          </a:xfrm>
        </p:spPr>
        <p:txBody>
          <a:bodyPr>
            <a:normAutofit fontScale="92500"/>
          </a:bodyPr>
          <a:lstStyle/>
          <a:p>
            <a:pPr algn="l"/>
            <a:r>
              <a:rPr lang="en-GB" b="1" i="0" dirty="0">
                <a:effectLst/>
              </a:rPr>
              <a:t>What are the benefits of a direct payment?</a:t>
            </a:r>
          </a:p>
          <a:p>
            <a:pPr algn="l">
              <a:buFont typeface="Arial" panose="020B0604020202020204" pitchFamily="34" charset="0"/>
              <a:buChar char="•"/>
            </a:pPr>
            <a:r>
              <a:rPr lang="en-GB" b="0" i="0" dirty="0">
                <a:effectLst/>
              </a:rPr>
              <a:t>A direct payment can help you to live more independently. It gives you more flexibility, control and choice than if your support is arranged for you by your council.</a:t>
            </a:r>
          </a:p>
          <a:p>
            <a:pPr algn="l">
              <a:buFont typeface="Arial" panose="020B0604020202020204" pitchFamily="34" charset="0"/>
              <a:buChar char="•"/>
            </a:pPr>
            <a:r>
              <a:rPr lang="en-GB" b="0" i="0" dirty="0">
                <a:effectLst/>
              </a:rPr>
              <a:t>It is your choice if you want to have a direct payment, and you may be unsure whether you want to or can manage it.</a:t>
            </a:r>
          </a:p>
          <a:p>
            <a:pPr algn="l">
              <a:buFont typeface="Arial" panose="020B0604020202020204" pitchFamily="34" charset="0"/>
              <a:buChar char="•"/>
            </a:pPr>
            <a:r>
              <a:rPr lang="en-GB" b="0" i="0" dirty="0">
                <a:effectLst/>
              </a:rPr>
              <a:t>In these cases, the council can provide you with a combination of payments.</a:t>
            </a:r>
          </a:p>
          <a:p>
            <a:pPr algn="l">
              <a:buFont typeface="Arial" panose="020B0604020202020204" pitchFamily="34" charset="0"/>
              <a:buChar char="•"/>
            </a:pPr>
            <a:r>
              <a:rPr lang="en-GB" b="0" i="0" dirty="0">
                <a:effectLst/>
              </a:rPr>
              <a:t>A combination of payments may consist of a smaller direct payment, with some care and support arranged by your council or a provider. This allows you to try out direct payments before deciding whether to move to a ‘full’ direct payment.</a:t>
            </a:r>
          </a:p>
          <a:p>
            <a:pPr algn="l"/>
            <a:r>
              <a:rPr lang="en-GB" b="1" i="0" dirty="0">
                <a:effectLst/>
              </a:rPr>
              <a:t>What if my direct payment is not enough to meet my needs?</a:t>
            </a:r>
          </a:p>
          <a:p>
            <a:pPr algn="l">
              <a:buFont typeface="Arial" panose="020B0604020202020204" pitchFamily="34" charset="0"/>
              <a:buChar char="•"/>
            </a:pPr>
            <a:r>
              <a:rPr lang="en-GB" b="0" i="0" dirty="0">
                <a:effectLst/>
              </a:rPr>
              <a:t>Your council should review your situation within six months. This is to make sure you have enough money to buy services and manage your direct payment.</a:t>
            </a:r>
          </a:p>
          <a:p>
            <a:pPr algn="l">
              <a:buFont typeface="Arial" panose="020B0604020202020204" pitchFamily="34" charset="0"/>
              <a:buChar char="•"/>
            </a:pPr>
            <a:r>
              <a:rPr lang="en-GB" b="0" i="0" dirty="0">
                <a:effectLst/>
              </a:rPr>
              <a:t>After that, your care and support plan should be reviewed at least once a year.</a:t>
            </a:r>
          </a:p>
          <a:p>
            <a:pPr algn="l">
              <a:buFont typeface="Arial" panose="020B0604020202020204" pitchFamily="34" charset="0"/>
              <a:buChar char="•"/>
            </a:pPr>
            <a:r>
              <a:rPr lang="en-GB" b="0" i="0" dirty="0">
                <a:effectLst/>
              </a:rPr>
              <a:t>If you feel you are not getting enough money through your direct payment, tell your council</a:t>
            </a:r>
            <a:endParaRPr lang="en-GB" dirty="0"/>
          </a:p>
        </p:txBody>
      </p:sp>
    </p:spTree>
    <p:extLst>
      <p:ext uri="{BB962C8B-B14F-4D97-AF65-F5344CB8AC3E}">
        <p14:creationId xmlns:p14="http://schemas.microsoft.com/office/powerpoint/2010/main" val="43091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1CEFF-D897-4C7B-94B2-31D29408F014}"/>
              </a:ext>
            </a:extLst>
          </p:cNvPr>
          <p:cNvSpPr>
            <a:spLocks noGrp="1"/>
          </p:cNvSpPr>
          <p:nvPr>
            <p:ph type="title"/>
          </p:nvPr>
        </p:nvSpPr>
        <p:spPr/>
        <p:txBody>
          <a:bodyPr/>
          <a:lstStyle/>
          <a:p>
            <a:r>
              <a:rPr lang="en-GB" dirty="0"/>
              <a:t>Family Fund</a:t>
            </a:r>
            <a:br>
              <a:rPr lang="en-GB" dirty="0"/>
            </a:br>
            <a:endParaRPr lang="en-GB" dirty="0"/>
          </a:p>
        </p:txBody>
      </p:sp>
      <p:sp>
        <p:nvSpPr>
          <p:cNvPr id="3" name="Content Placeholder 2">
            <a:extLst>
              <a:ext uri="{FF2B5EF4-FFF2-40B4-BE49-F238E27FC236}">
                <a16:creationId xmlns:a16="http://schemas.microsoft.com/office/drawing/2014/main" id="{95BD3131-AA11-4FB0-8451-6EAEA36F509A}"/>
              </a:ext>
            </a:extLst>
          </p:cNvPr>
          <p:cNvSpPr>
            <a:spLocks noGrp="1"/>
          </p:cNvSpPr>
          <p:nvPr>
            <p:ph idx="1"/>
          </p:nvPr>
        </p:nvSpPr>
        <p:spPr>
          <a:xfrm>
            <a:off x="1024128" y="1828800"/>
            <a:ext cx="9720073" cy="4480560"/>
          </a:xfrm>
        </p:spPr>
        <p:txBody>
          <a:bodyPr/>
          <a:lstStyle/>
          <a:p>
            <a:pPr>
              <a:buFont typeface="Arial" panose="020B0604020202020204" pitchFamily="34" charset="0"/>
              <a:buChar char="•"/>
            </a:pPr>
            <a:r>
              <a:rPr lang="en-GB" dirty="0"/>
              <a:t>The Family Fund</a:t>
            </a:r>
            <a:r>
              <a:rPr lang="en-GB" b="0" i="0" dirty="0">
                <a:effectLst/>
              </a:rPr>
              <a:t> gives discretionary grants to families with severely disabled children under 18. </a:t>
            </a:r>
            <a:endParaRPr lang="en-GB" dirty="0"/>
          </a:p>
          <a:p>
            <a:pPr>
              <a:buFont typeface="Arial" panose="020B0604020202020204" pitchFamily="34" charset="0"/>
              <a:buChar char="•"/>
            </a:pPr>
            <a:r>
              <a:rPr lang="en-GB" b="0" i="0" dirty="0">
                <a:effectLst/>
              </a:rPr>
              <a:t>They have their own definition of ‘severely disabled’. The grants are for things not supplied by statutory authorities and they encourage requests from young people that are particularly relevant to their age group</a:t>
            </a:r>
          </a:p>
          <a:p>
            <a:pPr>
              <a:buFont typeface="Arial" panose="020B0604020202020204" pitchFamily="34" charset="0"/>
              <a:buChar char="•"/>
            </a:pPr>
            <a:r>
              <a:rPr lang="en-GB" b="0" i="0" dirty="0">
                <a:effectLst/>
              </a:rPr>
              <a:t>Usually the grants are made to families on benefits, but the fund may also be able to help other families on low incomes</a:t>
            </a:r>
          </a:p>
          <a:p>
            <a:pPr>
              <a:buFont typeface="Arial" panose="020B0604020202020204" pitchFamily="34" charset="0"/>
              <a:buChar char="•"/>
            </a:pPr>
            <a:r>
              <a:rPr lang="en-GB" dirty="0"/>
              <a:t>P</a:t>
            </a:r>
            <a:r>
              <a:rPr lang="en-GB" b="0" i="0" dirty="0">
                <a:effectLst/>
              </a:rPr>
              <a:t>opular grants include washing machines, sensory toys, family breaks, bedding, tablets, furniture, outdoor play equipment, clothing, and computers but you can apply for many other things too</a:t>
            </a:r>
            <a:endParaRPr lang="en-GB" dirty="0"/>
          </a:p>
        </p:txBody>
      </p:sp>
    </p:spTree>
    <p:extLst>
      <p:ext uri="{BB962C8B-B14F-4D97-AF65-F5344CB8AC3E}">
        <p14:creationId xmlns:p14="http://schemas.microsoft.com/office/powerpoint/2010/main" val="2522357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E1F72-920E-44ED-BA3C-477682CB3C2F}"/>
              </a:ext>
            </a:extLst>
          </p:cNvPr>
          <p:cNvSpPr>
            <a:spLocks noGrp="1"/>
          </p:cNvSpPr>
          <p:nvPr>
            <p:ph type="title"/>
          </p:nvPr>
        </p:nvSpPr>
        <p:spPr/>
        <p:txBody>
          <a:bodyPr/>
          <a:lstStyle/>
          <a:p>
            <a:r>
              <a:rPr lang="en-GB" dirty="0"/>
              <a:t>Your opportunity</a:t>
            </a:r>
          </a:p>
        </p:txBody>
      </p:sp>
      <p:sp>
        <p:nvSpPr>
          <p:cNvPr id="3" name="Content Placeholder 2">
            <a:extLst>
              <a:ext uri="{FF2B5EF4-FFF2-40B4-BE49-F238E27FC236}">
                <a16:creationId xmlns:a16="http://schemas.microsoft.com/office/drawing/2014/main" id="{F6088B0B-F808-462A-B453-957118118734}"/>
              </a:ext>
            </a:extLst>
          </p:cNvPr>
          <p:cNvSpPr>
            <a:spLocks noGrp="1"/>
          </p:cNvSpPr>
          <p:nvPr>
            <p:ph idx="1"/>
          </p:nvPr>
        </p:nvSpPr>
        <p:spPr>
          <a:xfrm>
            <a:off x="1024128" y="1879600"/>
            <a:ext cx="9720073" cy="4023360"/>
          </a:xfrm>
        </p:spPr>
        <p:txBody>
          <a:bodyPr>
            <a:normAutofit lnSpcReduction="10000"/>
          </a:bodyPr>
          <a:lstStyle/>
          <a:p>
            <a:pPr algn="l">
              <a:buFont typeface="Arial" panose="020B0604020202020204" pitchFamily="34" charset="0"/>
              <a:buChar char="•"/>
            </a:pPr>
            <a:r>
              <a:rPr lang="en-GB" b="0" i="0" dirty="0">
                <a:effectLst/>
              </a:rPr>
              <a:t>We are currently running a small grant programme called 'Your Opportunity’ which supports disabled and seriously ill young people aged 18-24 years old who are living at home</a:t>
            </a:r>
          </a:p>
          <a:p>
            <a:pPr algn="l">
              <a:buFont typeface="Arial" panose="020B0604020202020204" pitchFamily="34" charset="0"/>
              <a:buChar char="•"/>
            </a:pPr>
            <a:r>
              <a:rPr lang="en-GB" b="0" i="0" dirty="0">
                <a:effectLst/>
              </a:rPr>
              <a:t>The grants are awarded in the same way as those aged 17 and under, however, they cannot help with grants for family breaks </a:t>
            </a:r>
          </a:p>
          <a:p>
            <a:pPr algn="l">
              <a:buFont typeface="Arial" panose="020B0604020202020204" pitchFamily="34" charset="0"/>
              <a:buChar char="•"/>
            </a:pPr>
            <a:r>
              <a:rPr lang="en-GB" b="0" i="0" dirty="0">
                <a:effectLst/>
              </a:rPr>
              <a:t>'Your Opportunity' has limited funding and will accept applications from families on a first-come, first-served basis until the funding is fully allocated</a:t>
            </a:r>
          </a:p>
          <a:p>
            <a:pPr algn="l">
              <a:buFont typeface="Arial" panose="020B0604020202020204" pitchFamily="34" charset="0"/>
              <a:buChar char="•"/>
            </a:pPr>
            <a:r>
              <a:rPr lang="en-GB" b="0" i="0" dirty="0">
                <a:effectLst/>
              </a:rPr>
              <a:t>Only one application can be processed per household </a:t>
            </a:r>
          </a:p>
          <a:p>
            <a:pPr algn="l">
              <a:buFont typeface="Arial" panose="020B0604020202020204" pitchFamily="34" charset="0"/>
              <a:buChar char="•"/>
            </a:pPr>
            <a:r>
              <a:rPr lang="en-GB" b="0" i="0" dirty="0">
                <a:effectLst/>
              </a:rPr>
              <a:t>If you have already received a grant from Family Fund in the last 12 months, or are awaiting a decision, they will not be able to accept an application in order to help </a:t>
            </a:r>
            <a:r>
              <a:rPr lang="en-GB" dirty="0"/>
              <a:t>them </a:t>
            </a:r>
            <a:r>
              <a:rPr lang="en-GB" b="0" i="0" dirty="0">
                <a:effectLst/>
              </a:rPr>
              <a:t>reach as many families as possible with the limited funding we have</a:t>
            </a:r>
          </a:p>
          <a:p>
            <a:endParaRPr lang="en-GB" dirty="0"/>
          </a:p>
        </p:txBody>
      </p:sp>
    </p:spTree>
    <p:extLst>
      <p:ext uri="{BB962C8B-B14F-4D97-AF65-F5344CB8AC3E}">
        <p14:creationId xmlns:p14="http://schemas.microsoft.com/office/powerpoint/2010/main" val="158451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70E9-4BD1-48EA-B4AC-CBC5E57B7B84}"/>
              </a:ext>
            </a:extLst>
          </p:cNvPr>
          <p:cNvSpPr>
            <a:spLocks noGrp="1"/>
          </p:cNvSpPr>
          <p:nvPr>
            <p:ph type="title"/>
          </p:nvPr>
        </p:nvSpPr>
        <p:spPr/>
        <p:txBody>
          <a:bodyPr/>
          <a:lstStyle/>
          <a:p>
            <a:r>
              <a:rPr lang="en-GB" dirty="0"/>
              <a:t>Help with travel</a:t>
            </a:r>
            <a:br>
              <a:rPr lang="en-GB" dirty="0"/>
            </a:br>
            <a:endParaRPr lang="en-GB" dirty="0"/>
          </a:p>
        </p:txBody>
      </p:sp>
      <p:sp>
        <p:nvSpPr>
          <p:cNvPr id="3" name="Content Placeholder 2">
            <a:extLst>
              <a:ext uri="{FF2B5EF4-FFF2-40B4-BE49-F238E27FC236}">
                <a16:creationId xmlns:a16="http://schemas.microsoft.com/office/drawing/2014/main" id="{C3807048-4D3D-4A77-96A9-F7AE66754C38}"/>
              </a:ext>
            </a:extLst>
          </p:cNvPr>
          <p:cNvSpPr>
            <a:spLocks noGrp="1"/>
          </p:cNvSpPr>
          <p:nvPr>
            <p:ph idx="1"/>
          </p:nvPr>
        </p:nvSpPr>
        <p:spPr>
          <a:xfrm>
            <a:off x="1024127" y="1681018"/>
            <a:ext cx="9720073" cy="4332778"/>
          </a:xfrm>
        </p:spPr>
        <p:txBody>
          <a:bodyPr>
            <a:normAutofit/>
          </a:bodyPr>
          <a:lstStyle/>
          <a:p>
            <a:pPr>
              <a:buFont typeface="Arial" panose="020B0604020202020204" pitchFamily="34" charset="0"/>
              <a:buChar char="•"/>
            </a:pPr>
            <a:r>
              <a:rPr lang="en-GB" sz="2400" dirty="0"/>
              <a:t>Bus pass</a:t>
            </a:r>
          </a:p>
          <a:p>
            <a:pPr lvl="1">
              <a:buFont typeface="Arial" panose="020B0604020202020204" pitchFamily="34" charset="0"/>
              <a:buChar char="•"/>
            </a:pPr>
            <a:r>
              <a:rPr lang="en-GB" sz="2000" dirty="0"/>
              <a:t>You can apply for a bus pass if you have a learning disability</a:t>
            </a:r>
          </a:p>
          <a:p>
            <a:pPr lvl="1">
              <a:buFont typeface="Arial" panose="020B0604020202020204" pitchFamily="34" charset="0"/>
              <a:buChar char="•"/>
            </a:pPr>
            <a:r>
              <a:rPr lang="en-GB" sz="2000" i="0" dirty="0">
                <a:effectLst/>
              </a:rPr>
              <a:t>The pass lets you travel for free during off-peak times:</a:t>
            </a:r>
          </a:p>
          <a:p>
            <a:pPr lvl="2">
              <a:buFont typeface="Arial" panose="020B0604020202020204" pitchFamily="34" charset="0"/>
              <a:buChar char="•"/>
            </a:pPr>
            <a:r>
              <a:rPr lang="en-GB" sz="1800" i="0" dirty="0">
                <a:effectLst/>
              </a:rPr>
              <a:t>between 9.30am and 11pm, Monday to Friday</a:t>
            </a:r>
          </a:p>
          <a:p>
            <a:pPr lvl="2">
              <a:buFont typeface="Arial" panose="020B0604020202020204" pitchFamily="34" charset="0"/>
              <a:buChar char="•"/>
            </a:pPr>
            <a:r>
              <a:rPr lang="en-GB" sz="1800" i="0" dirty="0">
                <a:effectLst/>
              </a:rPr>
              <a:t>all day at weekends and on public holidays</a:t>
            </a:r>
          </a:p>
          <a:p>
            <a:pPr lvl="2">
              <a:buFont typeface="Arial" panose="020B0604020202020204" pitchFamily="34" charset="0"/>
              <a:buChar char="•"/>
            </a:pPr>
            <a:r>
              <a:rPr lang="en-GB" sz="1800" i="0" dirty="0">
                <a:effectLst/>
              </a:rPr>
              <a:t>trains in the blue zone from 9.30am to 11.59pm</a:t>
            </a:r>
          </a:p>
          <a:p>
            <a:pPr lvl="2">
              <a:buFont typeface="Arial" panose="020B0604020202020204" pitchFamily="34" charset="0"/>
              <a:buChar char="•"/>
            </a:pPr>
            <a:r>
              <a:rPr lang="en-GB" sz="1800" i="0" dirty="0">
                <a:effectLst/>
              </a:rPr>
              <a:t>trams from 9.30am until the last service of the day</a:t>
            </a:r>
            <a:endParaRPr lang="en-GB" sz="1800" dirty="0"/>
          </a:p>
          <a:p>
            <a:pPr>
              <a:buFont typeface="Arial" panose="020B0604020202020204" pitchFamily="34" charset="0"/>
              <a:buChar char="•"/>
            </a:pPr>
            <a:r>
              <a:rPr lang="en-GB" sz="2400" dirty="0"/>
              <a:t>Blue badge</a:t>
            </a:r>
          </a:p>
          <a:p>
            <a:pPr lvl="1">
              <a:buFont typeface="Arial" panose="020B0604020202020204" pitchFamily="34" charset="0"/>
              <a:buChar char="•"/>
            </a:pPr>
            <a:r>
              <a:rPr lang="en-GB" sz="2000" dirty="0"/>
              <a:t>Those who have the higher rate mobility for DLA or the enhanced rate mobility for PIP are automatically eligible for a blue badge</a:t>
            </a:r>
          </a:p>
          <a:p>
            <a:pPr lvl="1">
              <a:buFont typeface="Arial" panose="020B0604020202020204" pitchFamily="34" charset="0"/>
              <a:buChar char="•"/>
            </a:pPr>
            <a:r>
              <a:rPr lang="en-GB" sz="2000" dirty="0"/>
              <a:t>Others may qualify after an assessment</a:t>
            </a:r>
          </a:p>
          <a:p>
            <a:pPr lvl="1">
              <a:buFont typeface="Arial" panose="020B0604020202020204" pitchFamily="34" charset="0"/>
              <a:buChar char="•"/>
            </a:pPr>
            <a:r>
              <a:rPr lang="en-GB" sz="2000" dirty="0"/>
              <a:t>It is easy to apply for online</a:t>
            </a:r>
          </a:p>
          <a:p>
            <a:pPr lvl="1">
              <a:buFont typeface="Arial" panose="020B0604020202020204" pitchFamily="34" charset="0"/>
              <a:buChar char="•"/>
            </a:pPr>
            <a:endParaRPr lang="en-GB" dirty="0"/>
          </a:p>
          <a:p>
            <a:pPr lvl="1">
              <a:buFont typeface="Arial" panose="020B0604020202020204" pitchFamily="34" charset="0"/>
              <a:buChar char="•"/>
            </a:pPr>
            <a:endParaRPr lang="en-GB" dirty="0"/>
          </a:p>
        </p:txBody>
      </p:sp>
    </p:spTree>
    <p:extLst>
      <p:ext uri="{BB962C8B-B14F-4D97-AF65-F5344CB8AC3E}">
        <p14:creationId xmlns:p14="http://schemas.microsoft.com/office/powerpoint/2010/main" val="1737747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8B90-4EE3-4CAB-9239-1DA918848D14}"/>
              </a:ext>
            </a:extLst>
          </p:cNvPr>
          <p:cNvSpPr>
            <a:spLocks noGrp="1"/>
          </p:cNvSpPr>
          <p:nvPr>
            <p:ph type="title"/>
          </p:nvPr>
        </p:nvSpPr>
        <p:spPr/>
        <p:txBody>
          <a:bodyPr/>
          <a:lstStyle/>
          <a:p>
            <a:r>
              <a:rPr lang="en-GB" dirty="0"/>
              <a:t>Help with leisure</a:t>
            </a:r>
          </a:p>
        </p:txBody>
      </p:sp>
      <p:sp>
        <p:nvSpPr>
          <p:cNvPr id="3" name="Content Placeholder 2">
            <a:extLst>
              <a:ext uri="{FF2B5EF4-FFF2-40B4-BE49-F238E27FC236}">
                <a16:creationId xmlns:a16="http://schemas.microsoft.com/office/drawing/2014/main" id="{5FF64142-9577-47DB-AB96-7A9055A86CF0}"/>
              </a:ext>
            </a:extLst>
          </p:cNvPr>
          <p:cNvSpPr>
            <a:spLocks noGrp="1"/>
          </p:cNvSpPr>
          <p:nvPr>
            <p:ph idx="1"/>
          </p:nvPr>
        </p:nvSpPr>
        <p:spPr>
          <a:xfrm>
            <a:off x="1024128" y="1754909"/>
            <a:ext cx="9720073" cy="4554451"/>
          </a:xfrm>
        </p:spPr>
        <p:txBody>
          <a:bodyPr>
            <a:normAutofit fontScale="92500" lnSpcReduction="10000"/>
          </a:bodyPr>
          <a:lstStyle/>
          <a:p>
            <a:pPr>
              <a:buFont typeface="Arial" panose="020B0604020202020204" pitchFamily="34" charset="0"/>
              <a:buChar char="•"/>
            </a:pPr>
            <a:r>
              <a:rPr lang="en-GB" sz="2400" b="1" dirty="0"/>
              <a:t>Cinema card</a:t>
            </a:r>
          </a:p>
          <a:p>
            <a:pPr lvl="1">
              <a:buFont typeface="Arial" panose="020B0604020202020204" pitchFamily="34" charset="0"/>
              <a:buChar char="•"/>
            </a:pPr>
            <a:r>
              <a:rPr lang="en-GB" sz="2100" dirty="0"/>
              <a:t>You can apply for a card if you are in receipt of DLA or PIP</a:t>
            </a:r>
          </a:p>
          <a:p>
            <a:pPr lvl="1">
              <a:buFont typeface="Arial" panose="020B0604020202020204" pitchFamily="34" charset="0"/>
              <a:buChar char="•"/>
            </a:pPr>
            <a:r>
              <a:rPr lang="en-GB" sz="2100" dirty="0"/>
              <a:t>It costs £5.50 for a year</a:t>
            </a:r>
          </a:p>
          <a:p>
            <a:pPr lvl="1">
              <a:buFont typeface="Arial" panose="020B0604020202020204" pitchFamily="34" charset="0"/>
              <a:buChar char="•"/>
            </a:pPr>
            <a:r>
              <a:rPr lang="en-GB" sz="2100" dirty="0"/>
              <a:t>It entitles an accompanying adult to a free ticket</a:t>
            </a:r>
          </a:p>
          <a:p>
            <a:endParaRPr lang="en-GB" b="0" i="0" dirty="0">
              <a:solidFill>
                <a:srgbClr val="000000"/>
              </a:solidFill>
              <a:effectLst/>
              <a:latin typeface="Montserrat" panose="020B0604020202020204" pitchFamily="2" charset="0"/>
            </a:endParaRPr>
          </a:p>
          <a:p>
            <a:r>
              <a:rPr lang="en-GB" sz="2400" b="1" i="0" dirty="0">
                <a:solidFill>
                  <a:srgbClr val="000000"/>
                </a:solidFill>
                <a:effectLst/>
              </a:rPr>
              <a:t>Passport To Leisure </a:t>
            </a:r>
          </a:p>
          <a:p>
            <a:pPr>
              <a:buFont typeface="Arial" panose="020B0604020202020204" pitchFamily="34" charset="0"/>
              <a:buChar char="•"/>
            </a:pPr>
            <a:r>
              <a:rPr lang="en-GB" sz="2000" dirty="0">
                <a:solidFill>
                  <a:srgbClr val="000000"/>
                </a:solidFill>
              </a:rPr>
              <a:t>If you have are in receipt of DLA/PIP you can get a </a:t>
            </a:r>
            <a:r>
              <a:rPr lang="en-GB" sz="2000" b="0" i="0" dirty="0">
                <a:solidFill>
                  <a:srgbClr val="000000"/>
                </a:solidFill>
                <a:effectLst/>
              </a:rPr>
              <a:t>PTL card </a:t>
            </a:r>
          </a:p>
          <a:p>
            <a:pPr algn="l">
              <a:buFont typeface="Arial" panose="020B0604020202020204" pitchFamily="34" charset="0"/>
              <a:buChar char="•"/>
            </a:pPr>
            <a:r>
              <a:rPr lang="en-GB" sz="2100" b="0" i="0" dirty="0">
                <a:effectLst/>
              </a:rPr>
              <a:t>The Passport to Leisure card gives you:</a:t>
            </a:r>
          </a:p>
          <a:p>
            <a:pPr lvl="1">
              <a:buFont typeface="Arial" panose="020B0604020202020204" pitchFamily="34" charset="0"/>
              <a:buChar char="•"/>
            </a:pPr>
            <a:r>
              <a:rPr lang="en-GB" sz="1700" b="0" i="0" dirty="0">
                <a:effectLst/>
              </a:rPr>
              <a:t>up to 20% discount on most activities until 5pm Monday to Friday and after 1pm on Saturday and Sunday</a:t>
            </a:r>
          </a:p>
          <a:p>
            <a:pPr lvl="1">
              <a:buFont typeface="Arial" panose="020B0604020202020204" pitchFamily="34" charset="0"/>
              <a:buChar char="•"/>
            </a:pPr>
            <a:r>
              <a:rPr lang="en-GB" sz="1700" b="0" i="0" dirty="0">
                <a:effectLst/>
              </a:rPr>
              <a:t>10% discount at most sites after 5pm Monday to Friday, and until 1pm Saturday and Sunday</a:t>
            </a:r>
          </a:p>
          <a:p>
            <a:pPr lvl="1">
              <a:buFont typeface="Arial" panose="020B0604020202020204" pitchFamily="34" charset="0"/>
              <a:buChar char="•"/>
            </a:pPr>
            <a:r>
              <a:rPr lang="en-GB" sz="1700" b="0" i="0" dirty="0">
                <a:effectLst/>
              </a:rPr>
              <a:t>20% discount for swimmers during general swimming sessions all day, every day</a:t>
            </a:r>
          </a:p>
          <a:p>
            <a:pPr lvl="1">
              <a:buFont typeface="Arial" panose="020B0604020202020204" pitchFamily="34" charset="0"/>
              <a:buChar char="•"/>
            </a:pPr>
            <a:r>
              <a:rPr lang="en-GB" sz="1700" b="0" i="0" dirty="0">
                <a:effectLst/>
              </a:rPr>
              <a:t>25% discount on some instructed courses, including swimming, gymnastics, golf, football, trampolining and martial arts</a:t>
            </a:r>
          </a:p>
          <a:p>
            <a:pPr>
              <a:buFont typeface="Arial" panose="020B0604020202020204" pitchFamily="34" charset="0"/>
              <a:buChar char="•"/>
            </a:pPr>
            <a:endParaRPr lang="en-GB" sz="2000" b="0" i="0" dirty="0">
              <a:solidFill>
                <a:srgbClr val="000000"/>
              </a:solidFill>
              <a:effectLst/>
            </a:endParaRPr>
          </a:p>
        </p:txBody>
      </p:sp>
    </p:spTree>
    <p:extLst>
      <p:ext uri="{BB962C8B-B14F-4D97-AF65-F5344CB8AC3E}">
        <p14:creationId xmlns:p14="http://schemas.microsoft.com/office/powerpoint/2010/main" val="3002730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5D67-7B39-485A-A34F-7D57F33A6992}"/>
              </a:ext>
            </a:extLst>
          </p:cNvPr>
          <p:cNvSpPr>
            <a:spLocks noGrp="1"/>
          </p:cNvSpPr>
          <p:nvPr>
            <p:ph type="title"/>
          </p:nvPr>
        </p:nvSpPr>
        <p:spPr/>
        <p:txBody>
          <a:bodyPr/>
          <a:lstStyle/>
          <a:p>
            <a:r>
              <a:rPr lang="en-GB" i="0" dirty="0">
                <a:effectLst/>
              </a:rPr>
              <a:t>Discounts at other attractions with </a:t>
            </a:r>
            <a:r>
              <a:rPr lang="en-GB" i="0" dirty="0" err="1">
                <a:effectLst/>
              </a:rPr>
              <a:t>ptl</a:t>
            </a:r>
            <a:r>
              <a:rPr lang="en-GB" i="0" dirty="0">
                <a:effectLst/>
              </a:rPr>
              <a:t/>
            </a:r>
            <a:br>
              <a:rPr lang="en-GB" i="0" dirty="0">
                <a:effectLst/>
              </a:rPr>
            </a:br>
            <a:endParaRPr lang="en-GB" dirty="0"/>
          </a:p>
        </p:txBody>
      </p:sp>
      <p:sp>
        <p:nvSpPr>
          <p:cNvPr id="3" name="Content Placeholder 2">
            <a:extLst>
              <a:ext uri="{FF2B5EF4-FFF2-40B4-BE49-F238E27FC236}">
                <a16:creationId xmlns:a16="http://schemas.microsoft.com/office/drawing/2014/main" id="{F6299144-1848-4AE1-B415-16A819845293}"/>
              </a:ext>
            </a:extLst>
          </p:cNvPr>
          <p:cNvSpPr>
            <a:spLocks noGrp="1"/>
          </p:cNvSpPr>
          <p:nvPr>
            <p:ph idx="1"/>
          </p:nvPr>
        </p:nvSpPr>
        <p:spPr>
          <a:xfrm>
            <a:off x="1024128" y="1764145"/>
            <a:ext cx="9720073" cy="4545215"/>
          </a:xfrm>
        </p:spPr>
        <p:txBody>
          <a:bodyPr>
            <a:normAutofit fontScale="85000" lnSpcReduction="20000"/>
          </a:bodyPr>
          <a:lstStyle/>
          <a:p>
            <a:pPr algn="l">
              <a:buFont typeface="Arial" panose="020B0604020202020204" pitchFamily="34" charset="0"/>
              <a:buChar char="•"/>
            </a:pPr>
            <a:r>
              <a:rPr lang="en-GB" i="0" dirty="0">
                <a:effectLst/>
              </a:rPr>
              <a:t>The Passport to Leisure Card also gives you discounts at some museums, theatres and other attractions in Birmingham</a:t>
            </a:r>
          </a:p>
          <a:p>
            <a:pPr algn="l">
              <a:buFont typeface="Arial" panose="020B0604020202020204" pitchFamily="34" charset="0"/>
              <a:buChar char="•"/>
            </a:pPr>
            <a:r>
              <a:rPr lang="en-GB" i="0" dirty="0">
                <a:effectLst/>
              </a:rPr>
              <a:t>Discounts can vary, are subject to availability and are at the organisation's discretion</a:t>
            </a:r>
          </a:p>
          <a:p>
            <a:pPr algn="l">
              <a:buFont typeface="Arial" panose="020B0604020202020204" pitchFamily="34" charset="0"/>
              <a:buChar char="•"/>
            </a:pPr>
            <a:r>
              <a:rPr lang="en-GB" b="1" dirty="0"/>
              <a:t>Birmingham Museums &amp; Art Gallery</a:t>
            </a:r>
          </a:p>
          <a:p>
            <a:pPr lvl="1">
              <a:buFont typeface="Arial" panose="020B0604020202020204" pitchFamily="34" charset="0"/>
              <a:buChar char="•"/>
            </a:pPr>
            <a:r>
              <a:rPr lang="en-GB" i="0" dirty="0">
                <a:effectLst/>
              </a:rPr>
              <a:t>discounts on exhibitions with an admission price.</a:t>
            </a:r>
          </a:p>
          <a:p>
            <a:pPr algn="l">
              <a:buFont typeface="Arial" panose="020B0604020202020204" pitchFamily="34" charset="0"/>
              <a:buChar char="•"/>
            </a:pPr>
            <a:r>
              <a:rPr lang="en-GB" b="1" dirty="0"/>
              <a:t>Aston Villa Football Club</a:t>
            </a:r>
          </a:p>
          <a:p>
            <a:pPr lvl="1">
              <a:buFont typeface="Arial" panose="020B0604020202020204" pitchFamily="34" charset="0"/>
              <a:buChar char="•"/>
            </a:pPr>
            <a:r>
              <a:rPr lang="en-GB" i="0" dirty="0">
                <a:effectLst/>
              </a:rPr>
              <a:t>£1 tickets for kids when accompanied by a full paying adult</a:t>
            </a:r>
          </a:p>
          <a:p>
            <a:pPr lvl="1">
              <a:buFont typeface="Arial" panose="020B0604020202020204" pitchFamily="34" charset="0"/>
              <a:buChar char="•"/>
            </a:pPr>
            <a:r>
              <a:rPr lang="en-GB" i="0" dirty="0">
                <a:effectLst/>
              </a:rPr>
              <a:t>Valid at Villa Value games.</a:t>
            </a:r>
          </a:p>
          <a:p>
            <a:pPr algn="l">
              <a:buFont typeface="Arial" panose="020B0604020202020204" pitchFamily="34" charset="0"/>
              <a:buChar char="•"/>
            </a:pPr>
            <a:r>
              <a:rPr lang="en-GB" b="1" dirty="0"/>
              <a:t>Botanical Gardens</a:t>
            </a:r>
            <a:endParaRPr lang="en-GB" b="1" i="0" dirty="0">
              <a:effectLst/>
            </a:endParaRPr>
          </a:p>
          <a:p>
            <a:pPr algn="l">
              <a:buFont typeface="Arial" panose="020B0604020202020204" pitchFamily="34" charset="0"/>
              <a:buChar char="•"/>
            </a:pPr>
            <a:r>
              <a:rPr lang="en-GB" b="1" dirty="0"/>
              <a:t>Birmingham Hippodrome</a:t>
            </a:r>
            <a:r>
              <a:rPr lang="en-GB" b="1" i="0" dirty="0">
                <a:effectLst/>
              </a:rPr>
              <a:t>:</a:t>
            </a:r>
          </a:p>
          <a:p>
            <a:pPr marL="742950" lvl="1" indent="-285750" algn="l" fontAlgn="t">
              <a:buFont typeface="Arial" panose="020B0604020202020204" pitchFamily="34" charset="0"/>
              <a:buChar char="•"/>
            </a:pPr>
            <a:r>
              <a:rPr lang="en-GB" i="0" dirty="0">
                <a:effectLst/>
              </a:rPr>
              <a:t>£3 discount on top three prices bands for performances when booking more than 24 hours in advance</a:t>
            </a:r>
          </a:p>
          <a:p>
            <a:pPr marL="742950" lvl="1" indent="-285750" algn="l" fontAlgn="t">
              <a:buFont typeface="Arial" panose="020B0604020202020204" pitchFamily="34" charset="0"/>
              <a:buChar char="•"/>
            </a:pPr>
            <a:r>
              <a:rPr lang="en-GB" i="0" dirty="0">
                <a:effectLst/>
              </a:rPr>
              <a:t>pay the lowest standard price for the best available tickets when booking less than 24 hours in advance.</a:t>
            </a:r>
          </a:p>
          <a:p>
            <a:pPr algn="l">
              <a:buFont typeface="Arial" panose="020B0604020202020204" pitchFamily="34" charset="0"/>
              <a:buChar char="•"/>
            </a:pPr>
            <a:r>
              <a:rPr lang="en-GB" b="1" dirty="0"/>
              <a:t>Symphony Hall</a:t>
            </a:r>
          </a:p>
          <a:p>
            <a:pPr lvl="1">
              <a:buFont typeface="Arial" panose="020B0604020202020204" pitchFamily="34" charset="0"/>
              <a:buChar char="•"/>
            </a:pPr>
            <a:r>
              <a:rPr lang="en-GB" i="0" dirty="0">
                <a:effectLst/>
              </a:rPr>
              <a:t>discounts on City of Birmingham Symphony Orchestra concerts</a:t>
            </a:r>
          </a:p>
          <a:p>
            <a:endParaRPr lang="en-GB" dirty="0"/>
          </a:p>
        </p:txBody>
      </p:sp>
    </p:spTree>
    <p:extLst>
      <p:ext uri="{BB962C8B-B14F-4D97-AF65-F5344CB8AC3E}">
        <p14:creationId xmlns:p14="http://schemas.microsoft.com/office/powerpoint/2010/main" val="2805348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5B4FB-7308-4B45-AA62-B45D8F3862A1}"/>
              </a:ext>
            </a:extLst>
          </p:cNvPr>
          <p:cNvSpPr>
            <a:spLocks noGrp="1"/>
          </p:cNvSpPr>
          <p:nvPr>
            <p:ph type="title"/>
          </p:nvPr>
        </p:nvSpPr>
        <p:spPr/>
        <p:txBody>
          <a:bodyPr/>
          <a:lstStyle/>
          <a:p>
            <a:r>
              <a:rPr lang="en-GB" dirty="0"/>
              <a:t>Becoming an appointee</a:t>
            </a:r>
            <a:br>
              <a:rPr lang="en-GB" dirty="0"/>
            </a:br>
            <a:endParaRPr lang="en-GB" dirty="0"/>
          </a:p>
        </p:txBody>
      </p:sp>
      <p:sp>
        <p:nvSpPr>
          <p:cNvPr id="3" name="Content Placeholder 2">
            <a:extLst>
              <a:ext uri="{FF2B5EF4-FFF2-40B4-BE49-F238E27FC236}">
                <a16:creationId xmlns:a16="http://schemas.microsoft.com/office/drawing/2014/main" id="{61D8449E-500F-429D-B6A6-4B332F212D41}"/>
              </a:ext>
            </a:extLst>
          </p:cNvPr>
          <p:cNvSpPr>
            <a:spLocks noGrp="1"/>
          </p:cNvSpPr>
          <p:nvPr>
            <p:ph idx="1"/>
          </p:nvPr>
        </p:nvSpPr>
        <p:spPr>
          <a:xfrm>
            <a:off x="1024128" y="1782618"/>
            <a:ext cx="9720073" cy="4526742"/>
          </a:xfrm>
        </p:spPr>
        <p:txBody>
          <a:bodyPr>
            <a:normAutofit fontScale="92500" lnSpcReduction="10000"/>
          </a:bodyPr>
          <a:lstStyle/>
          <a:p>
            <a:pPr>
              <a:buFont typeface="Arial" panose="020B0604020202020204" pitchFamily="34" charset="0"/>
              <a:buChar char="•"/>
            </a:pPr>
            <a:r>
              <a:rPr lang="en-GB" dirty="0"/>
              <a:t>Once a young person receives benefits in their own right, they will need their own bank account</a:t>
            </a:r>
          </a:p>
          <a:p>
            <a:pPr>
              <a:buFont typeface="Arial" panose="020B0604020202020204" pitchFamily="34" charset="0"/>
              <a:buChar char="•"/>
            </a:pPr>
            <a:r>
              <a:rPr lang="en-GB" dirty="0"/>
              <a:t>If your young person would not be able to manage this, even with support, you can apply to the DWP to become an appointee</a:t>
            </a:r>
          </a:p>
          <a:p>
            <a:pPr>
              <a:buFont typeface="Arial" panose="020B0604020202020204" pitchFamily="34" charset="0"/>
              <a:buChar char="•"/>
            </a:pPr>
            <a:r>
              <a:rPr lang="en-GB" dirty="0"/>
              <a:t>To become an appointee you will need to contact the relevant benefit department and they will arrange an interview with your young person as claimant and you as the prospective appointee to determine that an appointee is needed, and check that you are a suitable person</a:t>
            </a:r>
          </a:p>
          <a:p>
            <a:pPr>
              <a:buFont typeface="Arial" panose="020B0604020202020204" pitchFamily="34" charset="0"/>
              <a:buChar char="•"/>
            </a:pPr>
            <a:r>
              <a:rPr lang="en-GB" dirty="0"/>
              <a:t>If you become an appointee you will have permission to act for your child in everything to do with the claim</a:t>
            </a:r>
          </a:p>
          <a:p>
            <a:pPr>
              <a:buFont typeface="Arial" panose="020B0604020202020204" pitchFamily="34" charset="0"/>
              <a:buChar char="•"/>
            </a:pPr>
            <a:r>
              <a:rPr lang="en-GB" dirty="0"/>
              <a:t>You must notify changes in their circumstances which could affect their benefits</a:t>
            </a:r>
          </a:p>
          <a:p>
            <a:pPr>
              <a:buFont typeface="Arial" panose="020B0604020202020204" pitchFamily="34" charset="0"/>
              <a:buChar char="•"/>
            </a:pPr>
            <a:r>
              <a:rPr lang="en-GB" dirty="0"/>
              <a:t>It is very useful to become an appointee as it means benefit staff will discuss your child’s case with you</a:t>
            </a:r>
          </a:p>
        </p:txBody>
      </p:sp>
    </p:spTree>
    <p:extLst>
      <p:ext uri="{BB962C8B-B14F-4D97-AF65-F5344CB8AC3E}">
        <p14:creationId xmlns:p14="http://schemas.microsoft.com/office/powerpoint/2010/main" val="629323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83299-C211-4D94-89DA-BEB527C7ACDD}"/>
              </a:ext>
            </a:extLst>
          </p:cNvPr>
          <p:cNvSpPr>
            <a:spLocks noGrp="1"/>
          </p:cNvSpPr>
          <p:nvPr>
            <p:ph type="title"/>
          </p:nvPr>
        </p:nvSpPr>
        <p:spPr/>
        <p:txBody>
          <a:bodyPr/>
          <a:lstStyle/>
          <a:p>
            <a:r>
              <a:rPr lang="en-GB" dirty="0"/>
              <a:t>deputyship</a:t>
            </a:r>
          </a:p>
        </p:txBody>
      </p:sp>
      <p:sp>
        <p:nvSpPr>
          <p:cNvPr id="3" name="Content Placeholder 2">
            <a:extLst>
              <a:ext uri="{FF2B5EF4-FFF2-40B4-BE49-F238E27FC236}">
                <a16:creationId xmlns:a16="http://schemas.microsoft.com/office/drawing/2014/main" id="{4AD41DB2-48A2-48EF-A445-3485CF8432E2}"/>
              </a:ext>
            </a:extLst>
          </p:cNvPr>
          <p:cNvSpPr>
            <a:spLocks noGrp="1"/>
          </p:cNvSpPr>
          <p:nvPr>
            <p:ph idx="1"/>
          </p:nvPr>
        </p:nvSpPr>
        <p:spPr>
          <a:xfrm>
            <a:off x="1024128" y="1773382"/>
            <a:ext cx="9720073" cy="4535978"/>
          </a:xfrm>
        </p:spPr>
        <p:txBody>
          <a:bodyPr>
            <a:normAutofit/>
          </a:bodyPr>
          <a:lstStyle/>
          <a:p>
            <a:pPr>
              <a:buFont typeface="Arial" panose="020B0604020202020204" pitchFamily="34" charset="0"/>
              <a:buChar char="•"/>
            </a:pPr>
            <a:r>
              <a:rPr lang="en-GB" dirty="0"/>
              <a:t>If your son/daughter has money other than their benefits, you might need to apply to The Office of the Public Guardian to become their deputy so that you can handle their finances under their supervision </a:t>
            </a:r>
          </a:p>
          <a:p>
            <a:pPr>
              <a:buFont typeface="Arial" panose="020B0604020202020204" pitchFamily="34" charset="0"/>
              <a:buChar char="•"/>
            </a:pPr>
            <a:r>
              <a:rPr lang="en-GB" b="0" i="0" dirty="0">
                <a:solidFill>
                  <a:srgbClr val="292929"/>
                </a:solidFill>
                <a:effectLst/>
              </a:rPr>
              <a:t>A Deputy is someone who has been appointed by the Court to make decisions for someone who is unable to make them for themselves</a:t>
            </a:r>
          </a:p>
          <a:p>
            <a:pPr>
              <a:buFont typeface="Arial" panose="020B0604020202020204" pitchFamily="34" charset="0"/>
              <a:buChar char="•"/>
            </a:pPr>
            <a:r>
              <a:rPr lang="en-GB" dirty="0"/>
              <a:t>The fees for this can be paid out of the disabled person’s money</a:t>
            </a:r>
          </a:p>
          <a:p>
            <a:pPr>
              <a:buFont typeface="Arial" panose="020B0604020202020204" pitchFamily="34" charset="0"/>
              <a:buChar char="•"/>
            </a:pPr>
            <a:endParaRPr lang="en-GB" dirty="0"/>
          </a:p>
          <a:p>
            <a:pPr marL="0" indent="0">
              <a:buNone/>
            </a:pPr>
            <a:r>
              <a:rPr lang="en-GB" b="0" i="1" dirty="0">
                <a:solidFill>
                  <a:srgbClr val="292929"/>
                </a:solidFill>
                <a:effectLst/>
              </a:rPr>
              <a:t>A Lasting Power of Attorney is when you appoint someone yourself to make decisions on your behalf should anything unforeseen happen in future. A Deputy is someone who has been appointed by the Court to make decisions for someone who is unable to make them for themselves due to a lack of mental capacity.</a:t>
            </a:r>
            <a:endParaRPr lang="en-GB" i="1" dirty="0"/>
          </a:p>
        </p:txBody>
      </p:sp>
    </p:spTree>
    <p:extLst>
      <p:ext uri="{BB962C8B-B14F-4D97-AF65-F5344CB8AC3E}">
        <p14:creationId xmlns:p14="http://schemas.microsoft.com/office/powerpoint/2010/main" val="239323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9370-0616-4701-8005-99BBFF3F4C8C}"/>
              </a:ext>
            </a:extLst>
          </p:cNvPr>
          <p:cNvSpPr>
            <a:spLocks noGrp="1"/>
          </p:cNvSpPr>
          <p:nvPr>
            <p:ph type="title"/>
          </p:nvPr>
        </p:nvSpPr>
        <p:spPr/>
        <p:txBody>
          <a:bodyPr/>
          <a:lstStyle/>
          <a:p>
            <a:r>
              <a:rPr lang="en-GB" dirty="0"/>
              <a:t>Disability Living Allowance</a:t>
            </a:r>
          </a:p>
        </p:txBody>
      </p:sp>
      <p:sp>
        <p:nvSpPr>
          <p:cNvPr id="3" name="Content Placeholder 2">
            <a:extLst>
              <a:ext uri="{FF2B5EF4-FFF2-40B4-BE49-F238E27FC236}">
                <a16:creationId xmlns:a16="http://schemas.microsoft.com/office/drawing/2014/main" id="{28923744-DDF4-4C88-B3F3-4C952E459B56}"/>
              </a:ext>
            </a:extLst>
          </p:cNvPr>
          <p:cNvSpPr>
            <a:spLocks noGrp="1"/>
          </p:cNvSpPr>
          <p:nvPr>
            <p:ph idx="1"/>
          </p:nvPr>
        </p:nvSpPr>
        <p:spPr>
          <a:xfrm>
            <a:off x="1024128" y="1764145"/>
            <a:ext cx="9720073" cy="4545215"/>
          </a:xfrm>
        </p:spPr>
        <p:txBody>
          <a:bodyPr>
            <a:normAutofit fontScale="92500"/>
          </a:bodyPr>
          <a:lstStyle/>
          <a:p>
            <a:pPr>
              <a:lnSpc>
                <a:spcPct val="107000"/>
              </a:lnSpc>
              <a:spcAft>
                <a:spcPts val="800"/>
              </a:spcAft>
              <a:buFont typeface="Arial" panose="020B0604020202020204" pitchFamily="34" charset="0"/>
              <a:buChar char="•"/>
            </a:pPr>
            <a:r>
              <a:rPr lang="en-GB" spc="-10" dirty="0">
                <a:effectLst/>
                <a:ea typeface="Calibri" panose="020F0502020204030204" pitchFamily="34" charset="0"/>
                <a:cs typeface="Times New Roman" panose="02020603050405020304" pitchFamily="18" charset="0"/>
              </a:rPr>
              <a:t>DLA is a benefit to help with the extra costs of looking after a disabled child under 16 years</a:t>
            </a:r>
          </a:p>
          <a:p>
            <a:pPr>
              <a:lnSpc>
                <a:spcPct val="107000"/>
              </a:lnSpc>
              <a:spcAft>
                <a:spcPts val="800"/>
              </a:spcAft>
              <a:buFont typeface="Arial" panose="020B0604020202020204" pitchFamily="34" charset="0"/>
              <a:buChar char="•"/>
            </a:pPr>
            <a:r>
              <a:rPr lang="en-GB" spc="-10" dirty="0">
                <a:effectLst/>
                <a:ea typeface="Times New Roman" panose="02020603050405020304" pitchFamily="18" charset="0"/>
              </a:rPr>
              <a:t>You can get DLA if your child has difficulties walking or getting around or if they need supervision or have care needs which are substantially more than most children of their age</a:t>
            </a:r>
            <a:endParaRPr lang="en-GB" spc="-10" dirty="0">
              <a:ea typeface="Times New Roman" panose="02020603050405020304" pitchFamily="18" charset="0"/>
            </a:endParaRPr>
          </a:p>
          <a:p>
            <a:pPr>
              <a:lnSpc>
                <a:spcPct val="107000"/>
              </a:lnSpc>
              <a:spcAft>
                <a:spcPts val="800"/>
              </a:spcAft>
              <a:buFont typeface="Arial" panose="020B0604020202020204" pitchFamily="34" charset="0"/>
              <a:buChar char="•"/>
            </a:pPr>
            <a:r>
              <a:rPr lang="en-GB" spc="-10" dirty="0">
                <a:effectLst/>
                <a:ea typeface="Times New Roman" panose="02020603050405020304" pitchFamily="18" charset="0"/>
              </a:rPr>
              <a:t>You do not need to wait for a formal diagnosis to apply for DLA</a:t>
            </a:r>
            <a:endParaRPr lang="en-GB" dirty="0">
              <a:effectLst/>
              <a:ea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pc="-10" dirty="0">
                <a:effectLst/>
                <a:ea typeface="Times New Roman" panose="02020603050405020304" pitchFamily="18" charset="0"/>
              </a:rPr>
              <a:t>DLA consists of a mobility component and a care component which are paid at </a:t>
            </a:r>
            <a:r>
              <a:rPr lang="en-GB" spc="-10" dirty="0">
                <a:ea typeface="Times New Roman" panose="02020603050405020304" pitchFamily="18" charset="0"/>
              </a:rPr>
              <a:t>different rates</a:t>
            </a:r>
            <a:r>
              <a:rPr lang="en-GB" spc="-10" dirty="0">
                <a:effectLst/>
                <a:ea typeface="Times New Roman" panose="02020603050405020304" pitchFamily="18" charset="0"/>
              </a:rPr>
              <a:t>. Your child may qualify for only one component or both together</a:t>
            </a:r>
          </a:p>
          <a:p>
            <a:pPr>
              <a:lnSpc>
                <a:spcPts val="1800"/>
              </a:lnSpc>
              <a:spcBef>
                <a:spcPts val="1050"/>
              </a:spcBef>
              <a:spcAft>
                <a:spcPts val="1050"/>
              </a:spcAft>
              <a:buFont typeface="Arial" panose="020B0604020202020204" pitchFamily="34" charset="0"/>
              <a:buChar char="•"/>
            </a:pPr>
            <a:r>
              <a:rPr lang="en-GB" spc="-10" dirty="0">
                <a:effectLst/>
                <a:ea typeface="Calibri" panose="020F0502020204030204" pitchFamily="34" charset="0"/>
                <a:cs typeface="Times New Roman" panose="02020603050405020304" pitchFamily="18" charset="0"/>
              </a:rPr>
              <a:t>DLA claimed for your child does not depend on your household income or savings</a:t>
            </a:r>
            <a:endParaRPr lang="en-GB" spc="-10" dirty="0">
              <a:ea typeface="Calibri" panose="020F0502020204030204" pitchFamily="34" charset="0"/>
              <a:cs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pc="-10" dirty="0">
                <a:effectLst/>
                <a:ea typeface="Calibri" panose="020F0502020204030204" pitchFamily="34" charset="0"/>
                <a:cs typeface="Times New Roman" panose="02020603050405020304" pitchFamily="18" charset="0"/>
              </a:rPr>
              <a:t>You can claim it regardless of whether you are working or how much you have in savings</a:t>
            </a:r>
            <a:endParaRPr lang="en-GB" spc="-10" dirty="0">
              <a:ea typeface="Calibri" panose="020F0502020204030204" pitchFamily="34" charset="0"/>
              <a:cs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pc="-10" dirty="0">
                <a:effectLst/>
                <a:ea typeface="Calibri" panose="020F0502020204030204" pitchFamily="34" charset="0"/>
                <a:cs typeface="Times New Roman" panose="02020603050405020304" pitchFamily="18" charset="0"/>
              </a:rPr>
              <a:t>You can also move in and out of work without it affecting your child’s eligibility.</a:t>
            </a:r>
            <a:endParaRPr lang="en-GB"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88546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AA16E-34A6-48AE-B1C8-6BF0682D5616}"/>
              </a:ext>
            </a:extLst>
          </p:cNvPr>
          <p:cNvSpPr>
            <a:spLocks noGrp="1"/>
          </p:cNvSpPr>
          <p:nvPr>
            <p:ph type="title"/>
          </p:nvPr>
        </p:nvSpPr>
        <p:spPr/>
        <p:txBody>
          <a:bodyPr/>
          <a:lstStyle/>
          <a:p>
            <a:r>
              <a:rPr lang="en-GB" dirty="0"/>
              <a:t>DLA RATES</a:t>
            </a:r>
          </a:p>
        </p:txBody>
      </p:sp>
      <p:pic>
        <p:nvPicPr>
          <p:cNvPr id="10" name="Content Placeholder 9" descr="Graphical user interface, application&#10;&#10;Description automatically generated">
            <a:extLst>
              <a:ext uri="{FF2B5EF4-FFF2-40B4-BE49-F238E27FC236}">
                <a16:creationId xmlns:a16="http://schemas.microsoft.com/office/drawing/2014/main" id="{98080B68-373F-4A7A-9BA3-3266E59827B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0998" t="25669" r="20470" b="10557"/>
          <a:stretch/>
        </p:blipFill>
        <p:spPr>
          <a:xfrm>
            <a:off x="1635760" y="1838960"/>
            <a:ext cx="7095116" cy="4348480"/>
          </a:xfrm>
        </p:spPr>
      </p:pic>
    </p:spTree>
    <p:extLst>
      <p:ext uri="{BB962C8B-B14F-4D97-AF65-F5344CB8AC3E}">
        <p14:creationId xmlns:p14="http://schemas.microsoft.com/office/powerpoint/2010/main" val="368800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4F13-40D9-404A-9277-51E2939F1FCA}"/>
              </a:ext>
            </a:extLst>
          </p:cNvPr>
          <p:cNvSpPr>
            <a:spLocks noGrp="1"/>
          </p:cNvSpPr>
          <p:nvPr>
            <p:ph type="title"/>
          </p:nvPr>
        </p:nvSpPr>
        <p:spPr/>
        <p:txBody>
          <a:bodyPr/>
          <a:lstStyle/>
          <a:p>
            <a:r>
              <a:rPr lang="en-GB" dirty="0"/>
              <a:t>Personal independence payment</a:t>
            </a:r>
          </a:p>
        </p:txBody>
      </p:sp>
      <p:sp>
        <p:nvSpPr>
          <p:cNvPr id="3" name="Content Placeholder 2">
            <a:extLst>
              <a:ext uri="{FF2B5EF4-FFF2-40B4-BE49-F238E27FC236}">
                <a16:creationId xmlns:a16="http://schemas.microsoft.com/office/drawing/2014/main" id="{A452992F-61D2-4803-899E-C945CAA4C6E7}"/>
              </a:ext>
            </a:extLst>
          </p:cNvPr>
          <p:cNvSpPr>
            <a:spLocks noGrp="1"/>
          </p:cNvSpPr>
          <p:nvPr>
            <p:ph idx="1"/>
          </p:nvPr>
        </p:nvSpPr>
        <p:spPr>
          <a:xfrm>
            <a:off x="1024128" y="1808480"/>
            <a:ext cx="9720073" cy="4785360"/>
          </a:xfrm>
        </p:spPr>
        <p:txBody>
          <a:bodyPr>
            <a:normAutofit fontScale="40000" lnSpcReduction="20000"/>
          </a:bodyPr>
          <a:lstStyle/>
          <a:p>
            <a:pPr>
              <a:lnSpc>
                <a:spcPct val="107000"/>
              </a:lnSpc>
              <a:spcAft>
                <a:spcPts val="800"/>
              </a:spcAft>
              <a:buFont typeface="Arial" panose="020B0604020202020204" pitchFamily="34" charset="0"/>
              <a:buChar char="•"/>
            </a:pPr>
            <a:r>
              <a:rPr lang="en-GB" sz="5500" spc="-10" dirty="0">
                <a:solidFill>
                  <a:srgbClr val="252728"/>
                </a:solidFill>
                <a:effectLst/>
                <a:ea typeface="Calibri" panose="020F0502020204030204" pitchFamily="34" charset="0"/>
                <a:cs typeface="Times New Roman" panose="02020603050405020304" pitchFamily="18" charset="0"/>
              </a:rPr>
              <a:t>PIP is a benefit to help with the extra costs of disability for people aged 16 to pension age.</a:t>
            </a:r>
            <a:endParaRPr lang="en-GB" sz="5500" dirty="0">
              <a:effectLst/>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en-GB" sz="5500" spc="-10" dirty="0">
                <a:solidFill>
                  <a:srgbClr val="252728"/>
                </a:solidFill>
                <a:effectLst/>
                <a:ea typeface="Calibri" panose="020F0502020204030204" pitchFamily="34" charset="0"/>
                <a:cs typeface="Times New Roman" panose="02020603050405020304" pitchFamily="18" charset="0"/>
              </a:rPr>
              <a:t>If your child is already getting DLA it won’t automatically stop when they reach 16</a:t>
            </a:r>
          </a:p>
          <a:p>
            <a:pPr>
              <a:lnSpc>
                <a:spcPct val="107000"/>
              </a:lnSpc>
              <a:spcAft>
                <a:spcPts val="800"/>
              </a:spcAft>
              <a:buFont typeface="Arial" panose="020B0604020202020204" pitchFamily="34" charset="0"/>
              <a:buChar char="•"/>
            </a:pPr>
            <a:r>
              <a:rPr lang="en-GB" sz="5500" spc="-10" dirty="0">
                <a:solidFill>
                  <a:srgbClr val="252728"/>
                </a:solidFill>
                <a:effectLst/>
                <a:ea typeface="Calibri" panose="020F0502020204030204" pitchFamily="34" charset="0"/>
                <a:cs typeface="Times New Roman" panose="02020603050405020304" pitchFamily="18" charset="0"/>
              </a:rPr>
              <a:t> The DWP will write and invite them to claim PIP, usually shortly before their 16th birthday</a:t>
            </a:r>
            <a:endParaRPr lang="en-GB" sz="5500" spc="-10" dirty="0">
              <a:solidFill>
                <a:srgbClr val="252728"/>
              </a:solidFill>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en-GB" sz="5500" spc="-10" dirty="0">
                <a:solidFill>
                  <a:srgbClr val="252728"/>
                </a:solidFill>
                <a:effectLst/>
                <a:ea typeface="Calibri" panose="020F0502020204030204" pitchFamily="34" charset="0"/>
                <a:cs typeface="Times New Roman" panose="02020603050405020304" pitchFamily="18" charset="0"/>
              </a:rPr>
              <a:t>Their DLA will continue until a decision has been made on their PIP claim, provided they claim within the time limit.</a:t>
            </a:r>
            <a:endParaRPr lang="en-GB" sz="5500" dirty="0">
              <a:effectLst/>
              <a:ea typeface="Calibri" panose="020F0502020204030204" pitchFamily="34" charset="0"/>
              <a:cs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z="5500" spc="-10" dirty="0">
                <a:solidFill>
                  <a:srgbClr val="252728"/>
                </a:solidFill>
                <a:effectLst/>
                <a:ea typeface="Times New Roman" panose="02020603050405020304" pitchFamily="18" charset="0"/>
              </a:rPr>
              <a:t>Your young person can get PIP if they have difficulties walking or getting around or if they need supervision or care with everyday tasks essential to daily living</a:t>
            </a:r>
            <a:r>
              <a:rPr lang="en-GB" sz="5500" spc="-10" dirty="0">
                <a:solidFill>
                  <a:srgbClr val="252728"/>
                </a:solidFill>
                <a:ea typeface="Times New Roman" panose="02020603050405020304" pitchFamily="18" charset="0"/>
              </a:rPr>
              <a:t> - t</a:t>
            </a:r>
            <a:r>
              <a:rPr lang="en-GB" sz="5500" spc="-10" dirty="0">
                <a:solidFill>
                  <a:srgbClr val="252728"/>
                </a:solidFill>
                <a:effectLst/>
                <a:ea typeface="Times New Roman" panose="02020603050405020304" pitchFamily="18" charset="0"/>
              </a:rPr>
              <a:t>his can be due to either a physical or mental health condition.</a:t>
            </a:r>
            <a:endParaRPr lang="en-GB" sz="5500" dirty="0">
              <a:effectLst/>
              <a:ea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z="5500" spc="-10" dirty="0">
                <a:solidFill>
                  <a:srgbClr val="252728"/>
                </a:solidFill>
                <a:effectLst/>
                <a:ea typeface="Times New Roman" panose="02020603050405020304" pitchFamily="18" charset="0"/>
              </a:rPr>
              <a:t>PIP consists of a mobility component and a daily living (care) component which are paid at different rates</a:t>
            </a:r>
            <a:r>
              <a:rPr lang="en-GB" sz="5500" spc="-10" dirty="0">
                <a:solidFill>
                  <a:srgbClr val="252728"/>
                </a:solidFill>
                <a:ea typeface="Times New Roman" panose="02020603050405020304" pitchFamily="18" charset="0"/>
              </a:rPr>
              <a:t>. </a:t>
            </a:r>
            <a:r>
              <a:rPr lang="en-GB" sz="5500" spc="-10" dirty="0">
                <a:solidFill>
                  <a:srgbClr val="252728"/>
                </a:solidFill>
                <a:effectLst/>
                <a:ea typeface="Times New Roman" panose="02020603050405020304" pitchFamily="18" charset="0"/>
              </a:rPr>
              <a:t>Your you may qualify for only one component or both together</a:t>
            </a:r>
            <a:endParaRPr lang="en-GB" sz="5500" spc="-10" dirty="0">
              <a:solidFill>
                <a:srgbClr val="252728"/>
              </a:solidFill>
              <a:ea typeface="Times New Roman" panose="02020603050405020304" pitchFamily="18" charset="0"/>
            </a:endParaRPr>
          </a:p>
          <a:p>
            <a:endParaRPr lang="en-GB" dirty="0"/>
          </a:p>
        </p:txBody>
      </p:sp>
    </p:spTree>
    <p:extLst>
      <p:ext uri="{BB962C8B-B14F-4D97-AF65-F5344CB8AC3E}">
        <p14:creationId xmlns:p14="http://schemas.microsoft.com/office/powerpoint/2010/main" val="363281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55893-41D2-4DBA-B89F-60594F067B50}"/>
              </a:ext>
            </a:extLst>
          </p:cNvPr>
          <p:cNvSpPr>
            <a:spLocks noGrp="1"/>
          </p:cNvSpPr>
          <p:nvPr>
            <p:ph idx="1"/>
          </p:nvPr>
        </p:nvSpPr>
        <p:spPr>
          <a:xfrm>
            <a:off x="1024128" y="831273"/>
            <a:ext cx="9720073" cy="5478087"/>
          </a:xfrm>
        </p:spPr>
        <p:txBody>
          <a:bodyPr>
            <a:normAutofit/>
          </a:bodyPr>
          <a:lstStyle/>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To be eligible for PIP they must have had mobility problems or difficulty with every day tasks for 3 months and expect it to continue for at least a further 9 months.</a:t>
            </a:r>
            <a:endParaRPr lang="en-GB" dirty="0">
              <a:effectLst/>
              <a:ea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PIP claimed for your older child does not depend on your household income or savings or their own personal income or savings</a:t>
            </a: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They can claim it regardless of whether you or they are working or how much you or they have in savings</a:t>
            </a: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You or they can also move in and out of work and/or education without it affecting their eligibility.</a:t>
            </a:r>
            <a:endParaRPr lang="en-GB" dirty="0">
              <a:effectLst/>
              <a:ea typeface="Times New Roman" panose="02020603050405020304" pitchFamily="18" charset="0"/>
            </a:endParaRP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Your older child can make and manage their own PIP claim if they are capable, or you can claim on their behalf as their appointee if they cannot manage the claim themselves</a:t>
            </a:r>
          </a:p>
          <a:p>
            <a:pPr>
              <a:lnSpc>
                <a:spcPts val="1800"/>
              </a:lnSpc>
              <a:spcBef>
                <a:spcPts val="1050"/>
              </a:spcBef>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The process of becoming their appointee does not happen automatically as you will need to show why your older child cannot act for themselves. </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157335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45D2-7758-427D-A1F6-C20180C8BFE3}"/>
              </a:ext>
            </a:extLst>
          </p:cNvPr>
          <p:cNvSpPr>
            <a:spLocks noGrp="1"/>
          </p:cNvSpPr>
          <p:nvPr>
            <p:ph type="title"/>
          </p:nvPr>
        </p:nvSpPr>
        <p:spPr/>
        <p:txBody>
          <a:bodyPr/>
          <a:lstStyle/>
          <a:p>
            <a:r>
              <a:rPr lang="en-GB" dirty="0"/>
              <a:t>Pip rates</a:t>
            </a:r>
          </a:p>
        </p:txBody>
      </p:sp>
      <p:pic>
        <p:nvPicPr>
          <p:cNvPr id="5" name="Content Placeholder 4" descr="Graphical user interface, application, Word&#10;&#10;Description automatically generated">
            <a:extLst>
              <a:ext uri="{FF2B5EF4-FFF2-40B4-BE49-F238E27FC236}">
                <a16:creationId xmlns:a16="http://schemas.microsoft.com/office/drawing/2014/main" id="{3B0E9CFA-5CC8-40EB-97F8-1078EB64891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9720" t="28414" r="24306" b="11602"/>
          <a:stretch/>
        </p:blipFill>
        <p:spPr>
          <a:xfrm>
            <a:off x="1584960" y="1861311"/>
            <a:ext cx="7132320" cy="4299305"/>
          </a:xfrm>
        </p:spPr>
      </p:pic>
    </p:spTree>
    <p:extLst>
      <p:ext uri="{BB962C8B-B14F-4D97-AF65-F5344CB8AC3E}">
        <p14:creationId xmlns:p14="http://schemas.microsoft.com/office/powerpoint/2010/main" val="11767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BC35A-A405-41B6-9198-06A40B908B6C}"/>
              </a:ext>
            </a:extLst>
          </p:cNvPr>
          <p:cNvSpPr>
            <a:spLocks noGrp="1"/>
          </p:cNvSpPr>
          <p:nvPr>
            <p:ph type="title"/>
          </p:nvPr>
        </p:nvSpPr>
        <p:spPr/>
        <p:txBody>
          <a:bodyPr/>
          <a:lstStyle/>
          <a:p>
            <a:r>
              <a:rPr lang="en-GB"/>
              <a:t>Child benefit</a:t>
            </a:r>
          </a:p>
        </p:txBody>
      </p:sp>
      <p:sp>
        <p:nvSpPr>
          <p:cNvPr id="3" name="Content Placeholder 2">
            <a:extLst>
              <a:ext uri="{FF2B5EF4-FFF2-40B4-BE49-F238E27FC236}">
                <a16:creationId xmlns:a16="http://schemas.microsoft.com/office/drawing/2014/main" id="{FCE9520E-8C6E-4A16-A0C1-F8EC20883827}"/>
              </a:ext>
            </a:extLst>
          </p:cNvPr>
          <p:cNvSpPr>
            <a:spLocks noGrp="1"/>
          </p:cNvSpPr>
          <p:nvPr>
            <p:ph idx="1"/>
          </p:nvPr>
        </p:nvSpPr>
        <p:spPr/>
        <p:txBody>
          <a:bodyPr>
            <a:normAutofit fontScale="92500"/>
          </a:bodyPr>
          <a:lstStyle/>
          <a:p>
            <a:pPr>
              <a:lnSpc>
                <a:spcPts val="1800"/>
              </a:lnSpc>
              <a:spcAft>
                <a:spcPts val="1050"/>
              </a:spcAft>
              <a:buFont typeface="Arial" panose="020B0604020202020204" pitchFamily="34" charset="0"/>
              <a:buChar char="•"/>
            </a:pPr>
            <a:r>
              <a:rPr lang="en-GB" spc="-10" dirty="0">
                <a:solidFill>
                  <a:srgbClr val="252728"/>
                </a:solidFill>
                <a:effectLst/>
                <a:ea typeface="Times New Roman" panose="02020603050405020304" pitchFamily="18" charset="0"/>
              </a:rPr>
              <a:t>If your child leaves school when they are over 16, you lose the child benefit paid to them</a:t>
            </a:r>
          </a:p>
          <a:p>
            <a:pPr>
              <a:lnSpc>
                <a:spcPts val="1800"/>
              </a:lnSpc>
              <a:spcAft>
                <a:spcPts val="1050"/>
              </a:spcAft>
              <a:buFont typeface="Arial" panose="020B0604020202020204" pitchFamily="34" charset="0"/>
              <a:buChar char="•"/>
            </a:pPr>
            <a:r>
              <a:rPr lang="en-GB" spc="-10" dirty="0">
                <a:solidFill>
                  <a:srgbClr val="252728"/>
                </a:solidFill>
                <a:ea typeface="Times New Roman" panose="02020603050405020304" pitchFamily="18" charset="0"/>
              </a:rPr>
              <a:t>Child benefit can continue until a young person is 19 if they are still in full time education (or until they are 20 if they started, were accepted or enrolled on a course before they were 19.)</a:t>
            </a:r>
          </a:p>
          <a:p>
            <a:pPr>
              <a:lnSpc>
                <a:spcPts val="1800"/>
              </a:lnSpc>
              <a:spcAft>
                <a:spcPts val="1050"/>
              </a:spcAft>
              <a:buFont typeface="Arial" panose="020B0604020202020204" pitchFamily="34" charset="0"/>
              <a:buChar char="•"/>
            </a:pPr>
            <a:r>
              <a:rPr lang="en-GB" spc="-10" dirty="0">
                <a:solidFill>
                  <a:srgbClr val="252728"/>
                </a:solidFill>
                <a:ea typeface="Times New Roman" panose="02020603050405020304" pitchFamily="18" charset="0"/>
              </a:rPr>
              <a:t>You will not be able to claim child benefit if your young person is claiming benefits for themselves</a:t>
            </a:r>
          </a:p>
          <a:p>
            <a:pPr>
              <a:lnSpc>
                <a:spcPts val="1800"/>
              </a:lnSpc>
              <a:spcAft>
                <a:spcPts val="1050"/>
              </a:spcAft>
              <a:buFont typeface="Arial" panose="020B0604020202020204" pitchFamily="34" charset="0"/>
              <a:buChar char="•"/>
            </a:pPr>
            <a:r>
              <a:rPr lang="en-GB" spc="-10" dirty="0">
                <a:solidFill>
                  <a:srgbClr val="252728"/>
                </a:solidFill>
                <a:ea typeface="Times New Roman" panose="02020603050405020304" pitchFamily="18" charset="0"/>
              </a:rPr>
              <a:t>Conversely, your young person cannot claim benefits for themselves if you’re claiming child benefit for them</a:t>
            </a:r>
          </a:p>
          <a:p>
            <a:pPr>
              <a:lnSpc>
                <a:spcPts val="1800"/>
              </a:lnSpc>
              <a:spcAft>
                <a:spcPts val="1050"/>
              </a:spcAft>
              <a:buFont typeface="Arial" panose="020B0604020202020204" pitchFamily="34" charset="0"/>
              <a:buChar char="•"/>
            </a:pPr>
            <a:r>
              <a:rPr lang="en-GB" spc="-10" dirty="0">
                <a:solidFill>
                  <a:srgbClr val="252728"/>
                </a:solidFill>
                <a:effectLst/>
                <a:ea typeface="Calibri" panose="020F0502020204030204" pitchFamily="34" charset="0"/>
              </a:rPr>
              <a:t>You will receive £21.15 per week for your first child and £14 for each subsequent child </a:t>
            </a:r>
            <a:endParaRPr lang="en-GB" spc="-10" dirty="0">
              <a:solidFill>
                <a:srgbClr val="252728"/>
              </a:solidFill>
              <a:ea typeface="Times New Roman" panose="02020603050405020304" pitchFamily="18" charset="0"/>
            </a:endParaRPr>
          </a:p>
          <a:p>
            <a:pPr>
              <a:lnSpc>
                <a:spcPts val="1800"/>
              </a:lnSpc>
              <a:spcAft>
                <a:spcPts val="1050"/>
              </a:spcAft>
              <a:buFont typeface="Arial" panose="020B0604020202020204" pitchFamily="34" charset="0"/>
              <a:buChar char="•"/>
            </a:pPr>
            <a:r>
              <a:rPr lang="en-GB" spc="-10" dirty="0">
                <a:solidFill>
                  <a:srgbClr val="252728"/>
                </a:solidFill>
                <a:ea typeface="Times New Roman" panose="02020603050405020304" pitchFamily="18" charset="0"/>
              </a:rPr>
              <a:t>There is no upper limit for the number of children you can claim for</a:t>
            </a:r>
          </a:p>
          <a:p>
            <a:pPr>
              <a:lnSpc>
                <a:spcPts val="1800"/>
              </a:lnSpc>
              <a:spcAft>
                <a:spcPts val="1050"/>
              </a:spcAft>
              <a:buFont typeface="Arial" panose="020B0604020202020204" pitchFamily="34" charset="0"/>
              <a:buChar char="•"/>
            </a:pP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61302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2AED5-AD41-40A8-9BFF-600C7CEF8D6E}"/>
              </a:ext>
            </a:extLst>
          </p:cNvPr>
          <p:cNvSpPr>
            <a:spLocks noGrp="1"/>
          </p:cNvSpPr>
          <p:nvPr>
            <p:ph type="title"/>
          </p:nvPr>
        </p:nvSpPr>
        <p:spPr/>
        <p:txBody>
          <a:bodyPr/>
          <a:lstStyle/>
          <a:p>
            <a:r>
              <a:rPr lang="en-GB"/>
              <a:t>Carer’s allowance</a:t>
            </a:r>
          </a:p>
        </p:txBody>
      </p:sp>
      <p:sp>
        <p:nvSpPr>
          <p:cNvPr id="3" name="Content Placeholder 2">
            <a:extLst>
              <a:ext uri="{FF2B5EF4-FFF2-40B4-BE49-F238E27FC236}">
                <a16:creationId xmlns:a16="http://schemas.microsoft.com/office/drawing/2014/main" id="{9DB904BE-7805-4765-B62A-EBCD24B0B8A5}"/>
              </a:ext>
            </a:extLst>
          </p:cNvPr>
          <p:cNvSpPr>
            <a:spLocks noGrp="1"/>
          </p:cNvSpPr>
          <p:nvPr>
            <p:ph idx="1"/>
          </p:nvPr>
        </p:nvSpPr>
        <p:spPr>
          <a:xfrm>
            <a:off x="1024128" y="1856509"/>
            <a:ext cx="9720073" cy="4452851"/>
          </a:xfrm>
        </p:spPr>
        <p:txBody>
          <a:bodyPr/>
          <a:lstStyle/>
          <a:p>
            <a:pPr>
              <a:buFont typeface="Arial" panose="020B0604020202020204" pitchFamily="34" charset="0"/>
              <a:buChar char="•"/>
            </a:pPr>
            <a:r>
              <a:rPr lang="en-GB" dirty="0"/>
              <a:t>CA is a benefit for people who provide full-time care to a person who is in receipt of disability benefits</a:t>
            </a:r>
          </a:p>
          <a:p>
            <a:pPr>
              <a:buFont typeface="Arial" panose="020B0604020202020204" pitchFamily="34" charset="0"/>
              <a:buChar char="•"/>
            </a:pPr>
            <a:r>
              <a:rPr lang="en-GB" dirty="0"/>
              <a:t>You can claim CA if you:</a:t>
            </a:r>
          </a:p>
          <a:p>
            <a:pPr lvl="1">
              <a:buFont typeface="Arial" panose="020B0604020202020204" pitchFamily="34" charset="0"/>
              <a:buChar char="•"/>
            </a:pPr>
            <a:r>
              <a:rPr lang="en-GB" dirty="0"/>
              <a:t>Look after someone who gets middle or higher rate DLA or PIP daily living component, and</a:t>
            </a:r>
          </a:p>
          <a:p>
            <a:pPr lvl="1">
              <a:buFont typeface="Arial" panose="020B0604020202020204" pitchFamily="34" charset="0"/>
              <a:buChar char="•"/>
            </a:pPr>
            <a:r>
              <a:rPr lang="en-GB" dirty="0"/>
              <a:t>You look after them for 35 or more hours a week, and</a:t>
            </a:r>
          </a:p>
          <a:p>
            <a:pPr lvl="1">
              <a:buFont typeface="Arial" panose="020B0604020202020204" pitchFamily="34" charset="0"/>
              <a:buChar char="•"/>
            </a:pPr>
            <a:r>
              <a:rPr lang="en-GB" dirty="0"/>
              <a:t>You are not in full-time education</a:t>
            </a:r>
          </a:p>
          <a:p>
            <a:pPr marL="128016" lvl="1" indent="0">
              <a:buNone/>
            </a:pPr>
            <a:endParaRPr lang="en-GB" dirty="0"/>
          </a:p>
          <a:p>
            <a:pPr lvl="1">
              <a:buFont typeface="Arial" panose="020B0604020202020204" pitchFamily="34" charset="0"/>
              <a:buChar char="•"/>
            </a:pPr>
            <a:r>
              <a:rPr lang="en-GB" sz="2200" dirty="0"/>
              <a:t>You can still claim for your son and daughter if they claim benefits in their own right, or if they live somewhere else, as long as you meet the 3 conditions above</a:t>
            </a:r>
          </a:p>
          <a:p>
            <a:pPr lvl="1">
              <a:buFont typeface="Arial" panose="020B0604020202020204" pitchFamily="34" charset="0"/>
              <a:buChar char="•"/>
            </a:pPr>
            <a:r>
              <a:rPr lang="en-GB" sz="2200" dirty="0"/>
              <a:t>If you care for two or more disabled people you will only get one CA payment</a:t>
            </a:r>
          </a:p>
          <a:p>
            <a:pPr lvl="1">
              <a:buFont typeface="Arial" panose="020B0604020202020204" pitchFamily="34" charset="0"/>
              <a:buChar char="•"/>
            </a:pPr>
            <a:r>
              <a:rPr lang="en-GB" sz="2200" spc="-10" dirty="0">
                <a:solidFill>
                  <a:srgbClr val="252728"/>
                </a:solidFill>
                <a:effectLst/>
                <a:ea typeface="Times New Roman" panose="02020603050405020304" pitchFamily="18" charset="0"/>
              </a:rPr>
              <a:t>You will receive £67.60 per </a:t>
            </a:r>
            <a:r>
              <a:rPr lang="en-GB" sz="2200" spc="-10" dirty="0" smtClean="0">
                <a:solidFill>
                  <a:srgbClr val="252728"/>
                </a:solidFill>
                <a:effectLst/>
                <a:ea typeface="Times New Roman" panose="02020603050405020304" pitchFamily="18" charset="0"/>
              </a:rPr>
              <a:t>week</a:t>
            </a:r>
            <a:endParaRPr lang="en-GB" sz="2200" dirty="0">
              <a:effectLst/>
              <a:ea typeface="Times New Roman" panose="02020603050405020304" pitchFamily="18" charset="0"/>
            </a:endParaRPr>
          </a:p>
          <a:p>
            <a:pPr lvl="1">
              <a:buFont typeface="Arial" panose="020B0604020202020204" pitchFamily="34" charset="0"/>
              <a:buChar char="•"/>
            </a:pPr>
            <a:endParaRPr lang="en-GB" sz="2200" dirty="0"/>
          </a:p>
          <a:p>
            <a:pPr lvl="1">
              <a:buFont typeface="Arial" panose="020B0604020202020204" pitchFamily="34" charset="0"/>
              <a:buChar char="•"/>
            </a:pPr>
            <a:endParaRPr lang="en-GB" dirty="0"/>
          </a:p>
          <a:p>
            <a:pPr marL="128016" lvl="1" indent="0">
              <a:buNone/>
            </a:pPr>
            <a:endParaRPr lang="en-GB" dirty="0"/>
          </a:p>
        </p:txBody>
      </p:sp>
    </p:spTree>
    <p:extLst>
      <p:ext uri="{BB962C8B-B14F-4D97-AF65-F5344CB8AC3E}">
        <p14:creationId xmlns:p14="http://schemas.microsoft.com/office/powerpoint/2010/main" val="901886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460</TotalTime>
  <Words>2553</Words>
  <Application>Microsoft Office PowerPoint</Application>
  <PresentationFormat>Widescreen</PresentationFormat>
  <Paragraphs>211</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Montserrat</vt:lpstr>
      <vt:lpstr>Times New Roman</vt:lpstr>
      <vt:lpstr>Tw Cen MT</vt:lpstr>
      <vt:lpstr>Tw Cen MT Condensed</vt:lpstr>
      <vt:lpstr>Wingdings 3</vt:lpstr>
      <vt:lpstr>Integral</vt:lpstr>
      <vt:lpstr>All you need to know about benefits for your young person</vt:lpstr>
      <vt:lpstr>Which benefits?</vt:lpstr>
      <vt:lpstr>Disability Living Allowance</vt:lpstr>
      <vt:lpstr>DLA RATES</vt:lpstr>
      <vt:lpstr>Personal independence payment</vt:lpstr>
      <vt:lpstr>PowerPoint Presentation</vt:lpstr>
      <vt:lpstr>Pip rates</vt:lpstr>
      <vt:lpstr>Child benefit</vt:lpstr>
      <vt:lpstr>Carer’s allowance</vt:lpstr>
      <vt:lpstr>Universal credit</vt:lpstr>
      <vt:lpstr>PowerPoint Presentation</vt:lpstr>
      <vt:lpstr>Work capability assessment</vt:lpstr>
      <vt:lpstr>Child &amp; working tax credits</vt:lpstr>
      <vt:lpstr>PowerPoint Presentation</vt:lpstr>
      <vt:lpstr>Child tax credits</vt:lpstr>
      <vt:lpstr>Working tax credits</vt:lpstr>
      <vt:lpstr>Direct payments</vt:lpstr>
      <vt:lpstr>PowerPoint Presentation</vt:lpstr>
      <vt:lpstr>PowerPoint Presentation</vt:lpstr>
      <vt:lpstr>PowerPoint Presentation</vt:lpstr>
      <vt:lpstr>PowerPoint Presentation</vt:lpstr>
      <vt:lpstr>Family Fund </vt:lpstr>
      <vt:lpstr>Your opportunity</vt:lpstr>
      <vt:lpstr>Help with travel </vt:lpstr>
      <vt:lpstr>Help with leisure</vt:lpstr>
      <vt:lpstr>Discounts at other attractions with ptl </vt:lpstr>
      <vt:lpstr>Becoming an appointee </vt:lpstr>
      <vt:lpstr>deputyship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Kerry</dc:creator>
  <cp:lastModifiedBy>Becky Kerry</cp:lastModifiedBy>
  <cp:revision>62</cp:revision>
  <cp:lastPrinted>2022-03-30T12:45:44Z</cp:lastPrinted>
  <dcterms:created xsi:type="dcterms:W3CDTF">2022-03-22T09:52:51Z</dcterms:created>
  <dcterms:modified xsi:type="dcterms:W3CDTF">2022-03-30T12:46:01Z</dcterms:modified>
</cp:coreProperties>
</file>